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48" r:id="rId1"/>
  </p:sldMasterIdLst>
  <p:notesMasterIdLst>
    <p:notesMasterId r:id="rId74"/>
  </p:notesMasterIdLst>
  <p:sldIdLst>
    <p:sldId id="368" r:id="rId2"/>
    <p:sldId id="448" r:id="rId3"/>
    <p:sldId id="451" r:id="rId4"/>
    <p:sldId id="450" r:id="rId5"/>
    <p:sldId id="370" r:id="rId6"/>
    <p:sldId id="411" r:id="rId7"/>
    <p:sldId id="412" r:id="rId8"/>
    <p:sldId id="413" r:id="rId9"/>
    <p:sldId id="419" r:id="rId10"/>
    <p:sldId id="435" r:id="rId11"/>
    <p:sldId id="436" r:id="rId12"/>
    <p:sldId id="437" r:id="rId13"/>
    <p:sldId id="438" r:id="rId14"/>
    <p:sldId id="452" r:id="rId15"/>
    <p:sldId id="369" r:id="rId16"/>
    <p:sldId id="371" r:id="rId17"/>
    <p:sldId id="457" r:id="rId18"/>
    <p:sldId id="458" r:id="rId19"/>
    <p:sldId id="432" r:id="rId20"/>
    <p:sldId id="433" r:id="rId21"/>
    <p:sldId id="430" r:id="rId22"/>
    <p:sldId id="461" r:id="rId23"/>
    <p:sldId id="434" r:id="rId24"/>
    <p:sldId id="459" r:id="rId25"/>
    <p:sldId id="460" r:id="rId26"/>
    <p:sldId id="462" r:id="rId27"/>
    <p:sldId id="312" r:id="rId28"/>
    <p:sldId id="372" r:id="rId29"/>
    <p:sldId id="373" r:id="rId30"/>
    <p:sldId id="374" r:id="rId31"/>
    <p:sldId id="375" r:id="rId32"/>
    <p:sldId id="407" r:id="rId33"/>
    <p:sldId id="405" r:id="rId34"/>
    <p:sldId id="408" r:id="rId35"/>
    <p:sldId id="426" r:id="rId36"/>
    <p:sldId id="400" r:id="rId37"/>
    <p:sldId id="401" r:id="rId38"/>
    <p:sldId id="402" r:id="rId39"/>
    <p:sldId id="403" r:id="rId40"/>
    <p:sldId id="417" r:id="rId41"/>
    <p:sldId id="406" r:id="rId42"/>
    <p:sldId id="427" r:id="rId43"/>
    <p:sldId id="428" r:id="rId44"/>
    <p:sldId id="420" r:id="rId45"/>
    <p:sldId id="423" r:id="rId46"/>
    <p:sldId id="468" r:id="rId47"/>
    <p:sldId id="469" r:id="rId48"/>
    <p:sldId id="470" r:id="rId49"/>
    <p:sldId id="471" r:id="rId50"/>
    <p:sldId id="473" r:id="rId51"/>
    <p:sldId id="474" r:id="rId52"/>
    <p:sldId id="475" r:id="rId53"/>
    <p:sldId id="424" r:id="rId54"/>
    <p:sldId id="429" r:id="rId55"/>
    <p:sldId id="425" r:id="rId56"/>
    <p:sldId id="456" r:id="rId57"/>
    <p:sldId id="439" r:id="rId58"/>
    <p:sldId id="440" r:id="rId59"/>
    <p:sldId id="453" r:id="rId60"/>
    <p:sldId id="465" r:id="rId61"/>
    <p:sldId id="442" r:id="rId62"/>
    <p:sldId id="454" r:id="rId63"/>
    <p:sldId id="444" r:id="rId64"/>
    <p:sldId id="446" r:id="rId65"/>
    <p:sldId id="447" r:id="rId66"/>
    <p:sldId id="441" r:id="rId67"/>
    <p:sldId id="443" r:id="rId68"/>
    <p:sldId id="464" r:id="rId69"/>
    <p:sldId id="445" r:id="rId70"/>
    <p:sldId id="467" r:id="rId71"/>
    <p:sldId id="466" r:id="rId72"/>
    <p:sldId id="455" r:id="rId7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iros Athanasiou" initials="SA" lastIdx="14" clrIdx="0">
    <p:extLst>
      <p:ext uri="{19B8F6BF-5375-455C-9EA6-DF929625EA0E}">
        <p15:presenceInfo xmlns:p15="http://schemas.microsoft.com/office/powerpoint/2012/main" userId="S::spathan@imis.athena-innovation.gr::27fe7358-43f5-44d5-89d8-63d3c191451c" providerId="AD"/>
      </p:ext>
    </p:extLst>
  </p:cmAuthor>
  <p:cmAuthor id="2" name="Giorgos Chatzigeorgakidis" initials="GC" lastIdx="1" clrIdx="1">
    <p:extLst>
      <p:ext uri="{19B8F6BF-5375-455C-9EA6-DF929625EA0E}">
        <p15:presenceInfo xmlns:p15="http://schemas.microsoft.com/office/powerpoint/2012/main" userId="S::gchatzi@imis.athena-innovation.gr::6f0bd40f-ecdd-4225-92fe-e596f20a6a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3697D9"/>
    <a:srgbClr val="7244FD"/>
    <a:srgbClr val="F1F1F1"/>
    <a:srgbClr val="FEFFFF"/>
    <a:srgbClr val="141414"/>
    <a:srgbClr val="835BFD"/>
    <a:srgbClr val="F9557A"/>
    <a:srgbClr val="8D8F8F"/>
    <a:srgbClr val="222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85" autoAdjust="0"/>
    <p:restoredTop sz="95745" autoAdjust="0"/>
  </p:normalViewPr>
  <p:slideViewPr>
    <p:cSldViewPr snapToGrid="0" snapToObjects="1">
      <p:cViewPr varScale="1">
        <p:scale>
          <a:sx n="64" d="100"/>
          <a:sy n="64" d="100"/>
        </p:scale>
        <p:origin x="888" y="176"/>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0713291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rPr dirty="0"/>
              <a:t>Title Text</a:t>
            </a:r>
          </a:p>
        </p:txBody>
      </p:sp>
      <p:sp>
        <p:nvSpPr>
          <p:cNvPr id="31" name="Slide Number"/>
          <p:cNvSpPr txBox="1">
            <a:spLocks noGrp="1"/>
          </p:cNvSpPr>
          <p:nvPr>
            <p:ph type="sldNum" sz="quarter" idx="2"/>
          </p:nvPr>
        </p:nvSpPr>
        <p:spPr>
          <a:xfrm>
            <a:off x="23774620" y="13127299"/>
            <a:ext cx="434413" cy="471924"/>
          </a:xfrm>
          <a:prstGeom prst="rect">
            <a:avLst/>
          </a:prstGeom>
        </p:spPr>
        <p:txBody>
          <a:bodyPr/>
          <a:lstStyle>
            <a:lvl1pPr>
              <a:defRPr b="1">
                <a:solidFill>
                  <a:srgbClr val="F1F1F1"/>
                </a:solidFill>
              </a:defRPr>
            </a:lvl1pPr>
          </a:lstStyle>
          <a:p>
            <a:fld id="{86CB4B4D-7CA3-9044-876B-883B54F8677D}" type="slidenum">
              <a:rPr lang="en-GR" smtClean="0"/>
              <a:pPr/>
              <a:t>‹#›</a:t>
            </a:fld>
            <a:endParaRPr lang="en-G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3716746" y="13081000"/>
            <a:ext cx="434413" cy="471924"/>
          </a:xfrm>
          <a:prstGeom prst="rect">
            <a:avLst/>
          </a:prstGeom>
          <a:ln w="12700">
            <a:miter lim="400000"/>
          </a:ln>
        </p:spPr>
        <p:txBody>
          <a:bodyPr wrap="none" lIns="50800" tIns="50800" rIns="50800" bIns="50800">
            <a:spAutoFit/>
          </a:bodyPr>
          <a:lstStyle>
            <a:lvl1pPr>
              <a:defRPr sz="2400" b="1">
                <a:solidFill>
                  <a:srgbClr val="F1F1F1"/>
                </a:solidFill>
                <a:latin typeface="Helvetica Neue Light"/>
                <a:ea typeface="Helvetica Neue Light"/>
                <a:cs typeface="Helvetica Neue Light"/>
                <a:sym typeface="Helvetica Neue Light"/>
              </a:defRPr>
            </a:lvl1pPr>
          </a:lstStyle>
          <a:p>
            <a:fld id="{86CB4B4D-7CA3-9044-876B-883B54F8677D}" type="slidenum">
              <a:rPr lang="en-GR" smtClean="0"/>
              <a:pPr/>
              <a:t>‹#›</a:t>
            </a:fld>
            <a:endParaRPr lang="en-GR"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5" r:id="rId5"/>
    <p:sldLayoutId id="2147483656" r:id="rId6"/>
    <p:sldLayoutId id="2147483657" r:id="rId7"/>
    <p:sldLayoutId id="2147483658" r:id="rId8"/>
    <p:sldLayoutId id="2147483660" r:id="rId9"/>
  </p:sldLayoutIdLst>
  <p:transition spd="med"/>
  <p:hf hdr="0" ftr="0" dt="0"/>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inscp.net/eng/download.php" TargetMode="External"/><Relationship Id="rId2" Type="http://schemas.openxmlformats.org/officeDocument/2006/relationships/hyperlink" Target="https://filezilla-project.org/" TargetMode="External"/><Relationship Id="rId1" Type="http://schemas.openxmlformats.org/officeDocument/2006/relationships/slideLayout" Target="../slideLayouts/slideLayout2.xml"/><Relationship Id="rId4" Type="http://schemas.openxmlformats.org/officeDocument/2006/relationships/hyperlink" Target="http://fireftp.net/"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4.png"/><Relationship Id="rId1" Type="http://schemas.openxmlformats.org/officeDocument/2006/relationships/slideLayout" Target="../slideLayouts/slideLayout2.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mailto:hardmin@heal-link.gr"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6" name="Image"/>
          <p:cNvPicPr>
            <a:picLocks noChangeAspect="1"/>
          </p:cNvPicPr>
          <p:nvPr/>
        </p:nvPicPr>
        <p:blipFill>
          <a:blip r:embed="rId2">
            <a:extLst>
              <a:ext uri="{28A0092B-C50C-407E-A947-70E740481C1C}">
                <a14:useLocalDpi xmlns:a14="http://schemas.microsoft.com/office/drawing/2010/main" val="0"/>
              </a:ext>
            </a:extLst>
          </a:blip>
          <a:srcRect/>
          <a:stretch/>
        </p:blipFill>
        <p:spPr>
          <a:xfrm>
            <a:off x="6152606" y="2832206"/>
            <a:ext cx="13023183" cy="3675532"/>
          </a:xfrm>
          <a:prstGeom prst="rect">
            <a:avLst/>
          </a:prstGeom>
          <a:ln w="12700">
            <a:miter lim="400000"/>
          </a:ln>
        </p:spPr>
      </p:pic>
      <p:sp>
        <p:nvSpPr>
          <p:cNvPr id="3" name="Title 1">
            <a:extLst>
              <a:ext uri="{FF2B5EF4-FFF2-40B4-BE49-F238E27FC236}">
                <a16:creationId xmlns:a16="http://schemas.microsoft.com/office/drawing/2014/main" id="{FD11DB30-B7ED-4359-884F-FA7F1C59D5CE}"/>
              </a:ext>
            </a:extLst>
          </p:cNvPr>
          <p:cNvSpPr txBox="1">
            <a:spLocks/>
          </p:cNvSpPr>
          <p:nvPr/>
        </p:nvSpPr>
        <p:spPr>
          <a:xfrm>
            <a:off x="2579950" y="7937699"/>
            <a:ext cx="18723057" cy="3435933"/>
          </a:xfrm>
          <a:prstGeom prst="rect">
            <a:avLst/>
          </a:prstGeom>
        </p:spPr>
        <p:txBody>
          <a:bodyP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r>
              <a:rPr lang="el-GR" sz="7200" dirty="0">
                <a:solidFill>
                  <a:schemeClr val="tx1">
                    <a:lumMod val="50000"/>
                    <a:lumOff val="50000"/>
                  </a:schemeClr>
                </a:solidFill>
                <a:latin typeface="Roboto"/>
                <a:cs typeface="Roboto"/>
              </a:rPr>
              <a:t>Οδηγός Χρήσης Αποθετηρίου</a:t>
            </a:r>
          </a:p>
          <a:p>
            <a:pPr hangingPunct="1"/>
            <a:endParaRPr lang="en-US" sz="2900" dirty="0">
              <a:solidFill>
                <a:schemeClr val="tx1">
                  <a:lumMod val="50000"/>
                  <a:lumOff val="50000"/>
                </a:schemeClr>
              </a:solidFill>
              <a:latin typeface="Roboto"/>
              <a:cs typeface="Roboto"/>
            </a:endParaRPr>
          </a:p>
          <a:p>
            <a:pPr hangingPunct="1"/>
            <a:r>
              <a:rPr lang="el-GR" sz="2900" dirty="0">
                <a:solidFill>
                  <a:schemeClr val="tx1">
                    <a:lumMod val="50000"/>
                    <a:lumOff val="50000"/>
                  </a:schemeClr>
                </a:solidFill>
                <a:latin typeface="Roboto"/>
                <a:cs typeface="Roboto"/>
              </a:rPr>
              <a:t>Έκδοση 1.</a:t>
            </a:r>
            <a:r>
              <a:rPr lang="en-US" sz="2900">
                <a:solidFill>
                  <a:schemeClr val="tx1">
                    <a:lumMod val="50000"/>
                    <a:lumOff val="50000"/>
                  </a:schemeClr>
                </a:solidFill>
                <a:latin typeface="Roboto"/>
                <a:cs typeface="Roboto"/>
              </a:rPr>
              <a:t>3</a:t>
            </a:r>
            <a:r>
              <a:rPr lang="el-GR" sz="2900">
                <a:solidFill>
                  <a:schemeClr val="tx1">
                    <a:lumMod val="50000"/>
                    <a:lumOff val="50000"/>
                  </a:schemeClr>
                </a:solidFill>
                <a:latin typeface="Roboto"/>
                <a:cs typeface="Roboto"/>
              </a:rPr>
              <a:t> </a:t>
            </a:r>
            <a:r>
              <a:rPr lang="el-GR" sz="2900" dirty="0">
                <a:solidFill>
                  <a:schemeClr val="tx1">
                    <a:lumMod val="50000"/>
                    <a:lumOff val="50000"/>
                  </a:schemeClr>
                </a:solidFill>
                <a:latin typeface="Roboto"/>
                <a:cs typeface="Roboto"/>
              </a:rPr>
              <a:t>(19/06/2020)</a:t>
            </a:r>
            <a:endParaRPr lang="en-US" sz="2900" dirty="0">
              <a:solidFill>
                <a:schemeClr val="tx1">
                  <a:lumMod val="50000"/>
                  <a:lumOff val="50000"/>
                </a:schemeClr>
              </a:solidFill>
              <a:latin typeface="Roboto"/>
              <a:cs typeface="Roboto"/>
            </a:endParaRPr>
          </a:p>
        </p:txBody>
      </p:sp>
      <p:sp>
        <p:nvSpPr>
          <p:cNvPr id="7" name="Slide Number Placeholder 6">
            <a:extLst>
              <a:ext uri="{FF2B5EF4-FFF2-40B4-BE49-F238E27FC236}">
                <a16:creationId xmlns:a16="http://schemas.microsoft.com/office/drawing/2014/main" id="{72D88D0B-CD08-B04E-B9A2-0E3E28401BB0}"/>
              </a:ext>
            </a:extLst>
          </p:cNvPr>
          <p:cNvSpPr>
            <a:spLocks noGrp="1"/>
          </p:cNvSpPr>
          <p:nvPr>
            <p:ph type="sldNum" sz="quarter" idx="2"/>
          </p:nvPr>
        </p:nvSpPr>
        <p:spPr/>
        <p:txBody>
          <a:bodyPr/>
          <a:lstStyle/>
          <a:p>
            <a:fld id="{86CB4B4D-7CA3-9044-876B-883B54F8677D}" type="slidenum">
              <a:rPr lang="en-GR" smtClean="0"/>
              <a:t>0</a:t>
            </a:fld>
            <a:endParaRPr lang="en-GR"/>
          </a:p>
        </p:txBody>
      </p:sp>
    </p:spTree>
    <p:extLst>
      <p:ext uri="{BB962C8B-B14F-4D97-AF65-F5344CB8AC3E}">
        <p14:creationId xmlns:p14="http://schemas.microsoft.com/office/powerpoint/2010/main" val="240592440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697D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6985" y="4533900"/>
            <a:ext cx="21644708" cy="4648200"/>
          </a:xfrm>
          <a:solidFill>
            <a:srgbClr val="3697D9"/>
          </a:solidFill>
        </p:spPr>
        <p:txBody>
          <a:bodyPr>
            <a:normAutofit fontScale="90000"/>
          </a:bodyPr>
          <a:lstStyle/>
          <a:p>
            <a:r>
              <a:rPr lang="el-GR" dirty="0">
                <a:solidFill>
                  <a:schemeClr val="bg2"/>
                </a:solidFill>
                <a:latin typeface="Roboto"/>
                <a:cs typeface="Roboto"/>
              </a:rPr>
              <a:t>Πρόσβαση σε Περιορισμένα Δεδομένα</a:t>
            </a:r>
            <a:br>
              <a:rPr lang="el-GR" dirty="0">
                <a:solidFill>
                  <a:schemeClr val="bg2"/>
                </a:solidFill>
                <a:latin typeface="Roboto"/>
                <a:cs typeface="Roboto"/>
              </a:rPr>
            </a:br>
            <a:r>
              <a:rPr lang="en-US" dirty="0">
                <a:solidFill>
                  <a:schemeClr val="bg2"/>
                </a:solidFill>
                <a:latin typeface="Roboto"/>
                <a:cs typeface="Roboto"/>
              </a:rPr>
              <a:t>(Restricted data)</a:t>
            </a:r>
          </a:p>
        </p:txBody>
      </p:sp>
      <p:sp>
        <p:nvSpPr>
          <p:cNvPr id="7" name="Slide Number Placeholder 6">
            <a:extLst>
              <a:ext uri="{FF2B5EF4-FFF2-40B4-BE49-F238E27FC236}">
                <a16:creationId xmlns:a16="http://schemas.microsoft.com/office/drawing/2014/main" id="{F53E7C31-2BE8-9F44-B4B8-0904FBED8C51}"/>
              </a:ext>
            </a:extLst>
          </p:cNvPr>
          <p:cNvSpPr>
            <a:spLocks noGrp="1"/>
          </p:cNvSpPr>
          <p:nvPr>
            <p:ph type="sldNum" sz="quarter" idx="2"/>
          </p:nvPr>
        </p:nvSpPr>
        <p:spPr/>
        <p:txBody>
          <a:bodyPr/>
          <a:lstStyle/>
          <a:p>
            <a:fld id="{86CB4B4D-7CA3-9044-876B-883B54F8677D}" type="slidenum">
              <a:rPr lang="en-GR" smtClean="0"/>
              <a:pPr/>
              <a:t>9</a:t>
            </a:fld>
            <a:endParaRPr lang="en-GR" dirty="0"/>
          </a:p>
        </p:txBody>
      </p:sp>
    </p:spTree>
    <p:extLst>
      <p:ext uri="{BB962C8B-B14F-4D97-AF65-F5344CB8AC3E}">
        <p14:creationId xmlns:p14="http://schemas.microsoft.com/office/powerpoint/2010/main" val="285264270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8450" y="533401"/>
            <a:ext cx="11072935" cy="12596445"/>
          </a:xfrm>
          <a:noFill/>
        </p:spPr>
        <p:txBody>
          <a:bodyPr>
            <a:normAutofit fontScale="90000"/>
          </a:bodyPr>
          <a:lstStyle/>
          <a:p>
            <a:pPr algn="l"/>
            <a:r>
              <a:rPr lang="el-GR" sz="6600" dirty="0">
                <a:solidFill>
                  <a:schemeClr val="bg2"/>
                </a:solidFill>
                <a:latin typeface="Roboto"/>
                <a:cs typeface="Roboto"/>
              </a:rPr>
              <a:t>Εάν ο δημιουργός ενός συνόλου δεδομένων το έχει ορίσει ως </a:t>
            </a:r>
            <a:r>
              <a:rPr lang="el-GR" sz="6600" b="1" dirty="0">
                <a:solidFill>
                  <a:schemeClr val="bg2"/>
                </a:solidFill>
                <a:latin typeface="Roboto"/>
                <a:cs typeface="Roboto"/>
              </a:rPr>
              <a:t>περιορισμένο</a:t>
            </a:r>
            <a:r>
              <a:rPr lang="el-GR" sz="6600" dirty="0">
                <a:solidFill>
                  <a:schemeClr val="bg2"/>
                </a:solidFill>
                <a:latin typeface="Roboto"/>
                <a:cs typeface="Roboto"/>
              </a:rPr>
              <a:t>, κάποιος που αναζητά και επισκέπτεται τη σελίδα του μπορεί να δει λεπτομέρειες σχετικά με αυτό. </a:t>
            </a:r>
            <a:r>
              <a:rPr lang="el-GR" sz="6600" b="1" dirty="0">
                <a:solidFill>
                  <a:schemeClr val="bg2"/>
                </a:solidFill>
                <a:latin typeface="Roboto"/>
                <a:cs typeface="Roboto"/>
              </a:rPr>
              <a:t>Δεν</a:t>
            </a:r>
            <a:r>
              <a:rPr lang="el-GR" sz="6600" dirty="0">
                <a:solidFill>
                  <a:schemeClr val="bg2"/>
                </a:solidFill>
                <a:latin typeface="Roboto"/>
                <a:cs typeface="Roboto"/>
              </a:rPr>
              <a:t> μπορεί όμως να το κατεβάσει. </a:t>
            </a:r>
            <a:br>
              <a:rPr lang="el-GR" sz="6600" dirty="0">
                <a:solidFill>
                  <a:schemeClr val="bg2"/>
                </a:solidFill>
                <a:latin typeface="Roboto"/>
                <a:cs typeface="Roboto"/>
              </a:rPr>
            </a:br>
            <a:br>
              <a:rPr lang="el-GR" sz="6600" dirty="0">
                <a:solidFill>
                  <a:schemeClr val="bg2"/>
                </a:solidFill>
                <a:latin typeface="Roboto"/>
                <a:cs typeface="Roboto"/>
              </a:rPr>
            </a:br>
            <a:r>
              <a:rPr lang="el-GR" sz="6600" dirty="0">
                <a:solidFill>
                  <a:schemeClr val="bg2"/>
                </a:solidFill>
                <a:latin typeface="Roboto"/>
                <a:cs typeface="Roboto"/>
              </a:rPr>
              <a:t>Πατήστε το κουμπί «</a:t>
            </a:r>
            <a:r>
              <a:rPr lang="el-GR" sz="6600" b="1" dirty="0">
                <a:solidFill>
                  <a:schemeClr val="bg2"/>
                </a:solidFill>
                <a:latin typeface="Roboto"/>
                <a:cs typeface="Roboto"/>
              </a:rPr>
              <a:t>Αίτημα Πρόσβασης</a:t>
            </a:r>
            <a:r>
              <a:rPr lang="el-GR" sz="6600" dirty="0">
                <a:solidFill>
                  <a:schemeClr val="bg2"/>
                </a:solidFill>
                <a:latin typeface="Roboto"/>
                <a:cs typeface="Roboto"/>
              </a:rPr>
              <a:t>» για να ζητήσετε πρόσβαση σε ένα περιορισμένο αρχείο</a:t>
            </a:r>
            <a:endParaRPr lang="en-US" sz="6600" dirty="0">
              <a:solidFill>
                <a:schemeClr val="bg2"/>
              </a:solidFill>
              <a:latin typeface="Roboto"/>
              <a:cs typeface="Roboto"/>
            </a:endParaRPr>
          </a:p>
        </p:txBody>
      </p:sp>
      <p:pic>
        <p:nvPicPr>
          <p:cNvPr id="9" name="Picture 8">
            <a:extLst>
              <a:ext uri="{FF2B5EF4-FFF2-40B4-BE49-F238E27FC236}">
                <a16:creationId xmlns:a16="http://schemas.microsoft.com/office/drawing/2014/main" id="{8B26A8AA-1EFD-1A4C-BB73-639DD68166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520309" y="1042883"/>
            <a:ext cx="10782975" cy="12086963"/>
          </a:xfrm>
          <a:prstGeom prst="rect">
            <a:avLst/>
          </a:prstGeom>
        </p:spPr>
      </p:pic>
      <p:sp>
        <p:nvSpPr>
          <p:cNvPr id="7" name="Down Arrow 6">
            <a:extLst>
              <a:ext uri="{FF2B5EF4-FFF2-40B4-BE49-F238E27FC236}">
                <a16:creationId xmlns:a16="http://schemas.microsoft.com/office/drawing/2014/main" id="{8E377D4F-5AD7-524F-A130-126326F87741}"/>
              </a:ext>
            </a:extLst>
          </p:cNvPr>
          <p:cNvSpPr/>
          <p:nvPr/>
        </p:nvSpPr>
        <p:spPr>
          <a:xfrm rot="16200000">
            <a:off x="20447000" y="9881963"/>
            <a:ext cx="455838" cy="680807"/>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Slide Number Placeholder 5">
            <a:extLst>
              <a:ext uri="{FF2B5EF4-FFF2-40B4-BE49-F238E27FC236}">
                <a16:creationId xmlns:a16="http://schemas.microsoft.com/office/drawing/2014/main" id="{AC7087E5-ADB7-9444-B02E-D145D069F856}"/>
              </a:ext>
            </a:extLst>
          </p:cNvPr>
          <p:cNvSpPr>
            <a:spLocks noGrp="1"/>
          </p:cNvSpPr>
          <p:nvPr>
            <p:ph type="sldNum" sz="quarter" idx="2"/>
          </p:nvPr>
        </p:nvSpPr>
        <p:spPr/>
        <p:txBody>
          <a:bodyPr/>
          <a:lstStyle/>
          <a:p>
            <a:fld id="{86CB4B4D-7CA3-9044-876B-883B54F8677D}" type="slidenum">
              <a:rPr lang="en-GR" smtClean="0"/>
              <a:pPr/>
              <a:t>10</a:t>
            </a:fld>
            <a:endParaRPr lang="en-GR" dirty="0"/>
          </a:p>
        </p:txBody>
      </p:sp>
    </p:spTree>
    <p:extLst>
      <p:ext uri="{BB962C8B-B14F-4D97-AF65-F5344CB8AC3E}">
        <p14:creationId xmlns:p14="http://schemas.microsoft.com/office/powerpoint/2010/main" val="260458237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8450" y="1781908"/>
            <a:ext cx="11403442" cy="11347938"/>
          </a:xfrm>
          <a:noFill/>
        </p:spPr>
        <p:txBody>
          <a:bodyPr>
            <a:normAutofit/>
          </a:bodyPr>
          <a:lstStyle/>
          <a:p>
            <a:pPr algn="l"/>
            <a:r>
              <a:rPr lang="el-GR" sz="6600" dirty="0">
                <a:solidFill>
                  <a:schemeClr val="bg2"/>
                </a:solidFill>
                <a:latin typeface="Roboto"/>
                <a:cs typeface="Roboto"/>
              </a:rPr>
              <a:t>Συμπληρώστε τα στοιχεία σας, (εάν είστε μέλος του </a:t>
            </a:r>
            <a:r>
              <a:rPr lang="en-US" sz="6600" dirty="0">
                <a:solidFill>
                  <a:schemeClr val="bg2"/>
                </a:solidFill>
                <a:latin typeface="Roboto"/>
                <a:cs typeface="Roboto"/>
              </a:rPr>
              <a:t>HEAL Link</a:t>
            </a:r>
            <a:r>
              <a:rPr lang="el-GR" sz="6600" dirty="0">
                <a:solidFill>
                  <a:schemeClr val="bg2"/>
                </a:solidFill>
                <a:latin typeface="Roboto"/>
                <a:cs typeface="Roboto"/>
              </a:rPr>
              <a:t> αυτά</a:t>
            </a:r>
            <a:r>
              <a:rPr lang="en-US" sz="6600" dirty="0">
                <a:solidFill>
                  <a:schemeClr val="bg2"/>
                </a:solidFill>
                <a:latin typeface="Roboto"/>
                <a:cs typeface="Roboto"/>
              </a:rPr>
              <a:t> </a:t>
            </a:r>
            <a:r>
              <a:rPr lang="el-GR" sz="6600" dirty="0">
                <a:solidFill>
                  <a:schemeClr val="bg2"/>
                </a:solidFill>
                <a:latin typeface="Roboto"/>
                <a:cs typeface="Roboto"/>
              </a:rPr>
              <a:t>εισάγονται αυτόματα) και ένα σύντομο μήνυμα για το σκοπό για τον οποίο ζητάτε πρόσβαση στα δεδομένα. </a:t>
            </a:r>
            <a:br>
              <a:rPr lang="el-GR" sz="6600" dirty="0">
                <a:solidFill>
                  <a:schemeClr val="bg2"/>
                </a:solidFill>
                <a:latin typeface="Roboto"/>
                <a:cs typeface="Roboto"/>
              </a:rPr>
            </a:br>
            <a:r>
              <a:rPr lang="el-GR" sz="6600" dirty="0">
                <a:solidFill>
                  <a:schemeClr val="bg2"/>
                </a:solidFill>
                <a:latin typeface="Roboto"/>
                <a:cs typeface="Roboto"/>
              </a:rPr>
              <a:t>Στη συνέχεια πατήστε το κουμπί «Αποστολή Αιτήματος».  </a:t>
            </a:r>
            <a:endParaRPr lang="en-US" sz="6600" dirty="0">
              <a:solidFill>
                <a:schemeClr val="bg2"/>
              </a:solidFill>
              <a:latin typeface="Roboto"/>
              <a:cs typeface="Roboto"/>
            </a:endParaRPr>
          </a:p>
        </p:txBody>
      </p:sp>
      <p:pic>
        <p:nvPicPr>
          <p:cNvPr id="9" name="Picture 8">
            <a:extLst>
              <a:ext uri="{FF2B5EF4-FFF2-40B4-BE49-F238E27FC236}">
                <a16:creationId xmlns:a16="http://schemas.microsoft.com/office/drawing/2014/main" id="{8B26A8AA-1EFD-1A4C-BB73-639DD68166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918830" y="1640699"/>
            <a:ext cx="9505243" cy="11711660"/>
          </a:xfrm>
          <a:prstGeom prst="rect">
            <a:avLst/>
          </a:prstGeom>
        </p:spPr>
      </p:pic>
      <p:sp>
        <p:nvSpPr>
          <p:cNvPr id="7" name="Down Arrow 6">
            <a:extLst>
              <a:ext uri="{FF2B5EF4-FFF2-40B4-BE49-F238E27FC236}">
                <a16:creationId xmlns:a16="http://schemas.microsoft.com/office/drawing/2014/main" id="{8E377D4F-5AD7-524F-A130-126326F87741}"/>
              </a:ext>
            </a:extLst>
          </p:cNvPr>
          <p:cNvSpPr/>
          <p:nvPr/>
        </p:nvSpPr>
        <p:spPr>
          <a:xfrm>
            <a:off x="20147311" y="11569138"/>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Title 1">
            <a:extLst>
              <a:ext uri="{FF2B5EF4-FFF2-40B4-BE49-F238E27FC236}">
                <a16:creationId xmlns:a16="http://schemas.microsoft.com/office/drawing/2014/main" id="{A6C2CA42-C3B0-8848-89A7-4FDA86F5F4CD}"/>
              </a:ext>
            </a:extLst>
          </p:cNvPr>
          <p:cNvSpPr txBox="1">
            <a:spLocks/>
          </p:cNvSpPr>
          <p:nvPr/>
        </p:nvSpPr>
        <p:spPr>
          <a:xfrm>
            <a:off x="298449" y="207433"/>
            <a:ext cx="23787100" cy="1096433"/>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r>
              <a:rPr lang="el-GR" sz="6600" dirty="0">
                <a:solidFill>
                  <a:schemeClr val="bg2"/>
                </a:solidFill>
                <a:latin typeface="Roboto"/>
                <a:cs typeface="Roboto"/>
              </a:rPr>
              <a:t>Αίτησης Πρόσβασης σε Σύνολο Δεδομένων</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F057FE80-4CC1-4F42-8786-5FA7FBBFCCA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a:off x="15980229" y="6215743"/>
            <a:ext cx="566057" cy="185057"/>
          </a:xfrm>
          <a:prstGeom prst="rect">
            <a:avLst/>
          </a:prstGeom>
        </p:spPr>
      </p:pic>
      <p:pic>
        <p:nvPicPr>
          <p:cNvPr id="8" name="Picture 7">
            <a:extLst>
              <a:ext uri="{FF2B5EF4-FFF2-40B4-BE49-F238E27FC236}">
                <a16:creationId xmlns:a16="http://schemas.microsoft.com/office/drawing/2014/main" id="{AD6ADCCD-B96A-2B4E-9D3E-DB8FBC2D62F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a:off x="16023772" y="7363348"/>
            <a:ext cx="696685" cy="227762"/>
          </a:xfrm>
          <a:prstGeom prst="rect">
            <a:avLst/>
          </a:prstGeom>
        </p:spPr>
      </p:pic>
      <p:pic>
        <p:nvPicPr>
          <p:cNvPr id="11" name="Picture 10">
            <a:extLst>
              <a:ext uri="{FF2B5EF4-FFF2-40B4-BE49-F238E27FC236}">
                <a16:creationId xmlns:a16="http://schemas.microsoft.com/office/drawing/2014/main" id="{57806E2A-11A8-DC44-BA1C-A2A4E13ECD9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a:off x="16034657" y="8473691"/>
            <a:ext cx="696685" cy="227762"/>
          </a:xfrm>
          <a:prstGeom prst="rect">
            <a:avLst/>
          </a:prstGeom>
        </p:spPr>
      </p:pic>
      <p:sp>
        <p:nvSpPr>
          <p:cNvPr id="12" name="Slide Number Placeholder 11">
            <a:extLst>
              <a:ext uri="{FF2B5EF4-FFF2-40B4-BE49-F238E27FC236}">
                <a16:creationId xmlns:a16="http://schemas.microsoft.com/office/drawing/2014/main" id="{A73B43A7-8BB3-9142-B0CD-F0C6AE9BF699}"/>
              </a:ext>
            </a:extLst>
          </p:cNvPr>
          <p:cNvSpPr>
            <a:spLocks noGrp="1"/>
          </p:cNvSpPr>
          <p:nvPr>
            <p:ph type="sldNum" sz="quarter" idx="2"/>
          </p:nvPr>
        </p:nvSpPr>
        <p:spPr/>
        <p:txBody>
          <a:bodyPr/>
          <a:lstStyle/>
          <a:p>
            <a:fld id="{86CB4B4D-7CA3-9044-876B-883B54F8677D}" type="slidenum">
              <a:rPr lang="en-GR" smtClean="0"/>
              <a:pPr/>
              <a:t>11</a:t>
            </a:fld>
            <a:endParaRPr lang="en-GR" dirty="0"/>
          </a:p>
        </p:txBody>
      </p:sp>
    </p:spTree>
    <p:extLst>
      <p:ext uri="{BB962C8B-B14F-4D97-AF65-F5344CB8AC3E}">
        <p14:creationId xmlns:p14="http://schemas.microsoft.com/office/powerpoint/2010/main" val="315886863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9194" y="293077"/>
            <a:ext cx="23405611" cy="4665785"/>
          </a:xfrm>
          <a:noFill/>
        </p:spPr>
        <p:txBody>
          <a:bodyPr>
            <a:normAutofit fontScale="90000"/>
          </a:bodyPr>
          <a:lstStyle/>
          <a:p>
            <a:pPr algn="l"/>
            <a:r>
              <a:rPr lang="el-GR" sz="6600" dirty="0">
                <a:solidFill>
                  <a:schemeClr val="bg2"/>
                </a:solidFill>
                <a:latin typeface="Roboto"/>
                <a:cs typeface="Roboto"/>
              </a:rPr>
              <a:t>Θα λάβετε μια επιβεβαίωση ότι το αίτημα στάλθηκε, συνοδευόμενη και από ένα </a:t>
            </a:r>
            <a:r>
              <a:rPr lang="en-US" sz="6600" dirty="0">
                <a:solidFill>
                  <a:schemeClr val="bg2"/>
                </a:solidFill>
                <a:latin typeface="Roboto"/>
                <a:cs typeface="Roboto"/>
              </a:rPr>
              <a:t>e-mail. </a:t>
            </a:r>
            <a:br>
              <a:rPr lang="el-GR" sz="6600" dirty="0">
                <a:solidFill>
                  <a:schemeClr val="bg2"/>
                </a:solidFill>
                <a:latin typeface="Roboto"/>
                <a:cs typeface="Roboto"/>
              </a:rPr>
            </a:br>
            <a:r>
              <a:rPr lang="en-US" sz="6600" dirty="0">
                <a:solidFill>
                  <a:schemeClr val="bg2"/>
                </a:solidFill>
                <a:latin typeface="Roboto"/>
                <a:cs typeface="Roboto"/>
              </a:rPr>
              <a:t>O </a:t>
            </a:r>
            <a:r>
              <a:rPr lang="el-GR" sz="6600" dirty="0">
                <a:solidFill>
                  <a:schemeClr val="bg2"/>
                </a:solidFill>
                <a:latin typeface="Roboto"/>
                <a:cs typeface="Roboto"/>
              </a:rPr>
              <a:t>ιδιοκτήτης του συνόλου δεδομένων θα λάβει επίσης μια ειδοποίηση μέσω </a:t>
            </a:r>
            <a:r>
              <a:rPr lang="en-US" sz="6600" dirty="0">
                <a:solidFill>
                  <a:schemeClr val="bg2"/>
                </a:solidFill>
                <a:latin typeface="Roboto"/>
                <a:cs typeface="Roboto"/>
              </a:rPr>
              <a:t>e-mail</a:t>
            </a:r>
            <a:r>
              <a:rPr lang="el-GR" sz="6600" dirty="0">
                <a:solidFill>
                  <a:schemeClr val="bg2"/>
                </a:solidFill>
                <a:latin typeface="Roboto"/>
                <a:cs typeface="Roboto"/>
              </a:rPr>
              <a:t> για την εν λόγω αίτηση για να εγκρίνει ή να απορρίψει το αίτημά σας.</a:t>
            </a:r>
            <a:endParaRPr lang="en-US" sz="6600" dirty="0">
              <a:solidFill>
                <a:schemeClr val="bg2"/>
              </a:solidFill>
              <a:latin typeface="Roboto"/>
              <a:cs typeface="Roboto"/>
            </a:endParaRPr>
          </a:p>
        </p:txBody>
      </p:sp>
      <p:pic>
        <p:nvPicPr>
          <p:cNvPr id="9" name="Picture 8">
            <a:extLst>
              <a:ext uri="{FF2B5EF4-FFF2-40B4-BE49-F238E27FC236}">
                <a16:creationId xmlns:a16="http://schemas.microsoft.com/office/drawing/2014/main" id="{8B26A8AA-1EFD-1A4C-BB73-639DD68166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39378" y="6459415"/>
            <a:ext cx="9505243" cy="5267321"/>
          </a:xfrm>
          <a:prstGeom prst="rect">
            <a:avLst/>
          </a:prstGeom>
        </p:spPr>
      </p:pic>
      <p:pic>
        <p:nvPicPr>
          <p:cNvPr id="6" name="Picture 5">
            <a:extLst>
              <a:ext uri="{FF2B5EF4-FFF2-40B4-BE49-F238E27FC236}">
                <a16:creationId xmlns:a16="http://schemas.microsoft.com/office/drawing/2014/main" id="{D2E55DA9-782D-514A-BF9D-6CD002883E4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a:off x="9459686" y="8778489"/>
            <a:ext cx="903514" cy="295379"/>
          </a:xfrm>
          <a:prstGeom prst="rect">
            <a:avLst/>
          </a:prstGeom>
        </p:spPr>
      </p:pic>
      <p:pic>
        <p:nvPicPr>
          <p:cNvPr id="10" name="Picture 9">
            <a:extLst>
              <a:ext uri="{FF2B5EF4-FFF2-40B4-BE49-F238E27FC236}">
                <a16:creationId xmlns:a16="http://schemas.microsoft.com/office/drawing/2014/main" id="{C7C021CD-1E42-AA40-835D-D2ACB4A5006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a:off x="9818915" y="9061518"/>
            <a:ext cx="903514" cy="295379"/>
          </a:xfrm>
          <a:prstGeom prst="rect">
            <a:avLst/>
          </a:prstGeom>
        </p:spPr>
      </p:pic>
      <p:pic>
        <p:nvPicPr>
          <p:cNvPr id="11" name="Picture 10">
            <a:extLst>
              <a:ext uri="{FF2B5EF4-FFF2-40B4-BE49-F238E27FC236}">
                <a16:creationId xmlns:a16="http://schemas.microsoft.com/office/drawing/2014/main" id="{DE7B7022-8412-FD4D-9C87-41EEBAC5F75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a:off x="9862458" y="9028861"/>
            <a:ext cx="903514" cy="295379"/>
          </a:xfrm>
          <a:prstGeom prst="rect">
            <a:avLst/>
          </a:prstGeom>
        </p:spPr>
      </p:pic>
      <p:pic>
        <p:nvPicPr>
          <p:cNvPr id="13" name="Picture 12">
            <a:extLst>
              <a:ext uri="{FF2B5EF4-FFF2-40B4-BE49-F238E27FC236}">
                <a16:creationId xmlns:a16="http://schemas.microsoft.com/office/drawing/2014/main" id="{CA2622F2-040B-AD47-BDF7-422A0B3BD18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a:off x="10439399" y="9841424"/>
            <a:ext cx="631371" cy="255701"/>
          </a:xfrm>
          <a:prstGeom prst="rect">
            <a:avLst/>
          </a:prstGeom>
        </p:spPr>
      </p:pic>
      <p:sp>
        <p:nvSpPr>
          <p:cNvPr id="7" name="Slide Number Placeholder 6">
            <a:extLst>
              <a:ext uri="{FF2B5EF4-FFF2-40B4-BE49-F238E27FC236}">
                <a16:creationId xmlns:a16="http://schemas.microsoft.com/office/drawing/2014/main" id="{25CA143F-939B-EC48-A1ED-1948DA6F8386}"/>
              </a:ext>
            </a:extLst>
          </p:cNvPr>
          <p:cNvSpPr>
            <a:spLocks noGrp="1"/>
          </p:cNvSpPr>
          <p:nvPr>
            <p:ph type="sldNum" sz="quarter" idx="2"/>
          </p:nvPr>
        </p:nvSpPr>
        <p:spPr/>
        <p:txBody>
          <a:bodyPr/>
          <a:lstStyle/>
          <a:p>
            <a:fld id="{86CB4B4D-7CA3-9044-876B-883B54F8677D}" type="slidenum">
              <a:rPr lang="en-GR" smtClean="0"/>
              <a:pPr/>
              <a:t>12</a:t>
            </a:fld>
            <a:endParaRPr lang="en-GR" dirty="0"/>
          </a:p>
        </p:txBody>
      </p:sp>
    </p:spTree>
    <p:extLst>
      <p:ext uri="{BB962C8B-B14F-4D97-AF65-F5344CB8AC3E}">
        <p14:creationId xmlns:p14="http://schemas.microsoft.com/office/powerpoint/2010/main" val="272371178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2206" y="3542002"/>
            <a:ext cx="20828000" cy="3631474"/>
          </a:xfrm>
        </p:spPr>
        <p:txBody>
          <a:bodyPr>
            <a:normAutofit/>
          </a:bodyPr>
          <a:lstStyle/>
          <a:p>
            <a:pPr algn="l"/>
            <a:r>
              <a:rPr lang="el-GR" sz="6600" dirty="0">
                <a:solidFill>
                  <a:schemeClr val="bg1">
                    <a:lumMod val="95000"/>
                  </a:schemeClr>
                </a:solidFill>
                <a:latin typeface="Roboto"/>
                <a:cs typeface="Roboto"/>
              </a:rPr>
              <a:t>Ως διαπιστευμένος Χρήστης Ιδρύματος στο </a:t>
            </a:r>
            <a:r>
              <a:rPr lang="en-US" sz="6600" dirty="0">
                <a:solidFill>
                  <a:schemeClr val="bg1">
                    <a:lumMod val="95000"/>
                  </a:schemeClr>
                </a:solidFill>
                <a:latin typeface="Roboto"/>
                <a:cs typeface="Roboto"/>
              </a:rPr>
              <a:t>HEAL Link </a:t>
            </a:r>
            <a:r>
              <a:rPr lang="el-GR" sz="6600" dirty="0">
                <a:solidFill>
                  <a:schemeClr val="bg1">
                    <a:lumMod val="95000"/>
                  </a:schemeClr>
                </a:solidFill>
                <a:latin typeface="Roboto"/>
                <a:cs typeface="Roboto"/>
              </a:rPr>
              <a:t>μπορείτε επιπλέον να:</a:t>
            </a:r>
            <a:endParaRPr lang="en-US" sz="6600" dirty="0">
              <a:solidFill>
                <a:schemeClr val="bg1">
                  <a:lumMod val="95000"/>
                </a:schemeClr>
              </a:solidFill>
              <a:latin typeface="Roboto"/>
              <a:cs typeface="Roboto"/>
            </a:endParaRPr>
          </a:p>
        </p:txBody>
      </p:sp>
      <p:sp>
        <p:nvSpPr>
          <p:cNvPr id="3" name="Title 1">
            <a:extLst>
              <a:ext uri="{FF2B5EF4-FFF2-40B4-BE49-F238E27FC236}">
                <a16:creationId xmlns:a16="http://schemas.microsoft.com/office/drawing/2014/main" id="{62F0B005-DDF3-4C5F-9B8D-7E0FB729AB9B}"/>
              </a:ext>
            </a:extLst>
          </p:cNvPr>
          <p:cNvSpPr txBox="1">
            <a:spLocks/>
          </p:cNvSpPr>
          <p:nvPr/>
        </p:nvSpPr>
        <p:spPr>
          <a:xfrm>
            <a:off x="1586412" y="7173476"/>
            <a:ext cx="20828000" cy="575544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70000" lnSpcReduction="2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1143000" marR="0" lvl="0" indent="-1143000" algn="l" defTabSz="8255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l-GR" sz="8000" b="0" i="0" u="none" strike="noStrike" kern="0" cap="none" spc="0" normalizeH="0" baseline="0" noProof="0" dirty="0">
                <a:ln>
                  <a:noFill/>
                </a:ln>
                <a:solidFill>
                  <a:srgbClr val="FFFFFF">
                    <a:lumMod val="95000"/>
                  </a:srgbClr>
                </a:solidFill>
                <a:effectLst/>
                <a:uLnTx/>
                <a:uFillTx/>
                <a:latin typeface="Roboto"/>
                <a:cs typeface="Roboto"/>
                <a:sym typeface="Helvetica Neue Medium"/>
              </a:rPr>
              <a:t>Διαχειριστείτε το λογαριασμό σας</a:t>
            </a:r>
          </a:p>
          <a:p>
            <a:pPr marL="1143000" marR="0" lvl="0" indent="-1143000" algn="l" defTabSz="8255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l-GR" sz="8000" dirty="0">
                <a:solidFill>
                  <a:srgbClr val="FFFFFF">
                    <a:lumMod val="95000"/>
                  </a:srgbClr>
                </a:solidFill>
                <a:latin typeface="Roboto"/>
                <a:cs typeface="Roboto"/>
              </a:rPr>
              <a:t>Διασυνδέσετε το </a:t>
            </a:r>
            <a:r>
              <a:rPr lang="en-US" sz="8000" dirty="0">
                <a:solidFill>
                  <a:srgbClr val="FFFFFF">
                    <a:lumMod val="95000"/>
                  </a:srgbClr>
                </a:solidFill>
                <a:latin typeface="Roboto"/>
                <a:cs typeface="Roboto"/>
              </a:rPr>
              <a:t>ORCID </a:t>
            </a:r>
            <a:r>
              <a:rPr lang="el-GR" sz="8000" dirty="0">
                <a:solidFill>
                  <a:srgbClr val="FFFFFF">
                    <a:lumMod val="95000"/>
                  </a:srgbClr>
                </a:solidFill>
                <a:latin typeface="Roboto"/>
                <a:cs typeface="Roboto"/>
              </a:rPr>
              <a:t>αναγνωριστικό σας</a:t>
            </a:r>
          </a:p>
          <a:p>
            <a:pPr marL="1143000" marR="0" lvl="0" indent="-1143000" algn="l" defTabSz="8255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l-GR" sz="8000" b="0" i="0" u="none" strike="noStrike" kern="0" cap="none" spc="0" normalizeH="0" baseline="0" noProof="0" dirty="0">
                <a:ln>
                  <a:noFill/>
                </a:ln>
                <a:solidFill>
                  <a:srgbClr val="FFFFFF">
                    <a:lumMod val="95000"/>
                  </a:srgbClr>
                </a:solidFill>
                <a:effectLst/>
                <a:uLnTx/>
                <a:uFillTx/>
                <a:latin typeface="Roboto"/>
                <a:cs typeface="Roboto"/>
                <a:sym typeface="Helvetica Neue Medium"/>
              </a:rPr>
              <a:t>Αποκτήσετε πρόσβαση στον πίνακα ελέγχου σας</a:t>
            </a:r>
          </a:p>
          <a:p>
            <a:pPr marL="1143000" marR="0" lvl="0" indent="-1143000" algn="l" defTabSz="8255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l-GR" sz="8000" b="0" i="0" u="none" strike="noStrike" kern="0" cap="none" spc="0" normalizeH="0" baseline="0" noProof="0" dirty="0">
                <a:ln>
                  <a:noFill/>
                </a:ln>
                <a:solidFill>
                  <a:srgbClr val="FFFFFF">
                    <a:lumMod val="95000"/>
                  </a:srgbClr>
                </a:solidFill>
                <a:effectLst/>
                <a:uLnTx/>
                <a:uFillTx/>
                <a:latin typeface="Roboto"/>
                <a:cs typeface="Roboto"/>
                <a:sym typeface="Helvetica Neue Medium"/>
              </a:rPr>
              <a:t>Δημοσιεύσετε ένα σύνολο δεδομένων</a:t>
            </a:r>
          </a:p>
          <a:p>
            <a:pPr marL="1143000" marR="0" lvl="0" indent="-1143000" algn="l" defTabSz="8255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l-GR" sz="8000" dirty="0">
                <a:solidFill>
                  <a:srgbClr val="FFFFFF">
                    <a:lumMod val="95000"/>
                  </a:srgbClr>
                </a:solidFill>
                <a:latin typeface="Roboto"/>
                <a:cs typeface="Roboto"/>
              </a:rPr>
              <a:t>Διαχειριστείτε αιτήσεις για πρόσβαση σε περιορισμένο σύνολο δεδομένων που έχετε δημοσιεύσει</a:t>
            </a:r>
            <a:endParaRPr kumimoji="0" lang="el-GR" sz="8000" b="0" i="0" u="none" strike="noStrike" kern="0" cap="none" spc="0" normalizeH="0" baseline="0" noProof="0" dirty="0">
              <a:ln>
                <a:noFill/>
              </a:ln>
              <a:solidFill>
                <a:srgbClr val="FFFFFF">
                  <a:lumMod val="95000"/>
                </a:srgbClr>
              </a:solidFill>
              <a:effectLst/>
              <a:uLnTx/>
              <a:uFillTx/>
              <a:latin typeface="Roboto"/>
              <a:cs typeface="Roboto"/>
              <a:sym typeface="Helvetica Neue Medium"/>
            </a:endParaRPr>
          </a:p>
          <a:p>
            <a:pPr marL="1143000" marR="0" lvl="0" indent="-1143000" algn="l" defTabSz="8255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8000" b="0" i="0" u="none" strike="noStrike" kern="0" cap="none" spc="0" normalizeH="0" baseline="0" noProof="0" dirty="0">
              <a:ln>
                <a:noFill/>
              </a:ln>
              <a:solidFill>
                <a:srgbClr val="FFFFFF">
                  <a:lumMod val="95000"/>
                </a:srgbClr>
              </a:solidFill>
              <a:effectLst/>
              <a:uLnTx/>
              <a:uFillTx/>
              <a:latin typeface="Roboto"/>
              <a:cs typeface="Roboto"/>
              <a:sym typeface="Helvetica Neue Medium"/>
            </a:endParaRPr>
          </a:p>
        </p:txBody>
      </p:sp>
      <p:sp>
        <p:nvSpPr>
          <p:cNvPr id="4" name="Title 1">
            <a:extLst>
              <a:ext uri="{FF2B5EF4-FFF2-40B4-BE49-F238E27FC236}">
                <a16:creationId xmlns:a16="http://schemas.microsoft.com/office/drawing/2014/main" id="{0F3DF2BF-A406-4D12-A20E-AFF2B8364F3B}"/>
              </a:ext>
            </a:extLst>
          </p:cNvPr>
          <p:cNvSpPr txBox="1">
            <a:spLocks/>
          </p:cNvSpPr>
          <p:nvPr/>
        </p:nvSpPr>
        <p:spPr>
          <a:xfrm>
            <a:off x="1682206" y="596536"/>
            <a:ext cx="20828000" cy="363147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l-GR" sz="9600" b="0" i="0" u="none" strike="noStrike" kern="0" cap="none" spc="0" normalizeH="0" baseline="0" noProof="0" dirty="0">
                <a:ln>
                  <a:noFill/>
                </a:ln>
                <a:solidFill>
                  <a:srgbClr val="FFFFFF">
                    <a:lumMod val="95000"/>
                  </a:srgbClr>
                </a:solidFill>
                <a:effectLst/>
                <a:uLnTx/>
                <a:uFillTx/>
                <a:latin typeface="Roboto"/>
                <a:cs typeface="Roboto"/>
                <a:sym typeface="Helvetica Neue Medium"/>
              </a:rPr>
              <a:t>Χρήστης Ιδρύματος</a:t>
            </a:r>
            <a:endParaRPr kumimoji="0" lang="en-US" sz="9600" b="0" i="0" u="none" strike="noStrike" kern="0" cap="none" spc="0" normalizeH="0" baseline="0" noProof="0" dirty="0">
              <a:ln>
                <a:noFill/>
              </a:ln>
              <a:solidFill>
                <a:srgbClr val="FFFFFF">
                  <a:lumMod val="95000"/>
                </a:srgbClr>
              </a:solidFill>
              <a:effectLst/>
              <a:uLnTx/>
              <a:uFillTx/>
              <a:latin typeface="Roboto"/>
              <a:cs typeface="Roboto"/>
              <a:sym typeface="Helvetica Neue Medium"/>
            </a:endParaRPr>
          </a:p>
        </p:txBody>
      </p:sp>
      <p:sp>
        <p:nvSpPr>
          <p:cNvPr id="8" name="Slide Number Placeholder 7">
            <a:extLst>
              <a:ext uri="{FF2B5EF4-FFF2-40B4-BE49-F238E27FC236}">
                <a16:creationId xmlns:a16="http://schemas.microsoft.com/office/drawing/2014/main" id="{C0A92E53-D713-2149-85C3-582D11296EEE}"/>
              </a:ext>
            </a:extLst>
          </p:cNvPr>
          <p:cNvSpPr>
            <a:spLocks noGrp="1"/>
          </p:cNvSpPr>
          <p:nvPr>
            <p:ph type="sldNum" sz="quarter" idx="2"/>
          </p:nvPr>
        </p:nvSpPr>
        <p:spPr/>
        <p:txBody>
          <a:bodyPr/>
          <a:lstStyle/>
          <a:p>
            <a:fld id="{86CB4B4D-7CA3-9044-876B-883B54F8677D}" type="slidenum">
              <a:rPr lang="en-GR" smtClean="0"/>
              <a:pPr/>
              <a:t>13</a:t>
            </a:fld>
            <a:endParaRPr lang="en-GR" dirty="0"/>
          </a:p>
        </p:txBody>
      </p:sp>
    </p:spTree>
    <p:extLst>
      <p:ext uri="{BB962C8B-B14F-4D97-AF65-F5344CB8AC3E}">
        <p14:creationId xmlns:p14="http://schemas.microsoft.com/office/powerpoint/2010/main" val="411737806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697D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schemeClr val="bg2"/>
                </a:solidFill>
                <a:latin typeface="Roboto"/>
                <a:cs typeface="Roboto"/>
              </a:rPr>
              <a:t>Είσοδος στο </a:t>
            </a:r>
            <a:r>
              <a:rPr lang="en-US" dirty="0">
                <a:solidFill>
                  <a:schemeClr val="bg2"/>
                </a:solidFill>
                <a:latin typeface="Roboto"/>
                <a:cs typeface="Roboto"/>
              </a:rPr>
              <a:t>HEAL Link</a:t>
            </a:r>
          </a:p>
        </p:txBody>
      </p:sp>
      <p:sp>
        <p:nvSpPr>
          <p:cNvPr id="6" name="Slide Number Placeholder 5">
            <a:extLst>
              <a:ext uri="{FF2B5EF4-FFF2-40B4-BE49-F238E27FC236}">
                <a16:creationId xmlns:a16="http://schemas.microsoft.com/office/drawing/2014/main" id="{B2391952-FFC5-2245-A724-861E8CFC947C}"/>
              </a:ext>
            </a:extLst>
          </p:cNvPr>
          <p:cNvSpPr>
            <a:spLocks noGrp="1"/>
          </p:cNvSpPr>
          <p:nvPr>
            <p:ph type="sldNum" sz="quarter" idx="2"/>
          </p:nvPr>
        </p:nvSpPr>
        <p:spPr/>
        <p:txBody>
          <a:bodyPr/>
          <a:lstStyle/>
          <a:p>
            <a:fld id="{86CB4B4D-7CA3-9044-876B-883B54F8677D}" type="slidenum">
              <a:rPr lang="en-GR" smtClean="0"/>
              <a:pPr/>
              <a:t>14</a:t>
            </a:fld>
            <a:endParaRPr lang="en-GR" dirty="0"/>
          </a:p>
        </p:txBody>
      </p:sp>
    </p:spTree>
    <p:extLst>
      <p:ext uri="{BB962C8B-B14F-4D97-AF65-F5344CB8AC3E}">
        <p14:creationId xmlns:p14="http://schemas.microsoft.com/office/powerpoint/2010/main" val="79838924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228600"/>
            <a:ext cx="23787100" cy="1630672"/>
          </a:xfrm>
          <a:noFill/>
        </p:spPr>
        <p:txBody>
          <a:bodyPr>
            <a:normAutofit/>
          </a:bodyPr>
          <a:lstStyle/>
          <a:p>
            <a:pPr algn="l"/>
            <a:r>
              <a:rPr lang="el-GR" sz="6600" dirty="0">
                <a:solidFill>
                  <a:schemeClr val="bg2"/>
                </a:solidFill>
                <a:latin typeface="Roboto"/>
                <a:cs typeface="Roboto"/>
              </a:rPr>
              <a:t>Είσοδος στην πλατφόρμα επιλέγοντας σύνδεση…</a:t>
            </a:r>
            <a:endParaRPr lang="en-US" sz="6600" dirty="0">
              <a:solidFill>
                <a:schemeClr val="bg2"/>
              </a:solidFill>
              <a:latin typeface="Roboto"/>
              <a:cs typeface="Roboto"/>
            </a:endParaRPr>
          </a:p>
        </p:txBody>
      </p:sp>
      <p:pic>
        <p:nvPicPr>
          <p:cNvPr id="4" name="Picture 3">
            <a:extLst>
              <a:ext uri="{FF2B5EF4-FFF2-40B4-BE49-F238E27FC236}">
                <a16:creationId xmlns:a16="http://schemas.microsoft.com/office/drawing/2014/main" id="{7AF29BFD-303B-414B-87D0-F0D080E567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29047" y="2611640"/>
            <a:ext cx="10631424" cy="2219406"/>
          </a:xfrm>
          <a:prstGeom prst="rect">
            <a:avLst/>
          </a:prstGeom>
        </p:spPr>
      </p:pic>
      <p:sp>
        <p:nvSpPr>
          <p:cNvPr id="5" name="Title 1">
            <a:extLst>
              <a:ext uri="{FF2B5EF4-FFF2-40B4-BE49-F238E27FC236}">
                <a16:creationId xmlns:a16="http://schemas.microsoft.com/office/drawing/2014/main" id="{76D5A2BC-B4FE-2D4F-AF84-378CEC4E75A5}"/>
              </a:ext>
            </a:extLst>
          </p:cNvPr>
          <p:cNvSpPr txBox="1">
            <a:spLocks/>
          </p:cNvSpPr>
          <p:nvPr/>
        </p:nvSpPr>
        <p:spPr>
          <a:xfrm>
            <a:off x="733218" y="5483480"/>
            <a:ext cx="12855459" cy="6744842"/>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…για να συνδεθείτε, επιλέξτε το ίδρυμά σας και συνδεθείτε με τα ιδρυματικά σας διαπιστευτήρια. Αν το ίδρυμά σας απουσιάζει, επικοινωνήστε μαζί μας.</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09978" y="6024688"/>
            <a:ext cx="8769941" cy="5886673"/>
          </a:xfrm>
          <a:prstGeom prst="rect">
            <a:avLst/>
          </a:prstGeom>
        </p:spPr>
      </p:pic>
      <p:sp>
        <p:nvSpPr>
          <p:cNvPr id="7" name="Down Arrow 6">
            <a:extLst>
              <a:ext uri="{FF2B5EF4-FFF2-40B4-BE49-F238E27FC236}">
                <a16:creationId xmlns:a16="http://schemas.microsoft.com/office/drawing/2014/main" id="{D8EBE2D6-740A-DB43-8392-F565534E3DDB}"/>
              </a:ext>
            </a:extLst>
          </p:cNvPr>
          <p:cNvSpPr/>
          <p:nvPr/>
        </p:nvSpPr>
        <p:spPr>
          <a:xfrm rot="16200000">
            <a:off x="13955712" y="3635748"/>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Rectangle 2">
            <a:extLst>
              <a:ext uri="{FF2B5EF4-FFF2-40B4-BE49-F238E27FC236}">
                <a16:creationId xmlns:a16="http://schemas.microsoft.com/office/drawing/2014/main" id="{98FA3E20-7BF1-324C-8D10-04F4E201E4F4}"/>
              </a:ext>
            </a:extLst>
          </p:cNvPr>
          <p:cNvSpPr/>
          <p:nvPr/>
        </p:nvSpPr>
        <p:spPr>
          <a:xfrm>
            <a:off x="20824294" y="9949561"/>
            <a:ext cx="1748246" cy="559411"/>
          </a:xfrm>
          <a:prstGeom prst="rect">
            <a:avLst/>
          </a:prstGeom>
          <a:solidFill>
            <a:srgbClr val="FE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Slide Number Placeholder 10">
            <a:extLst>
              <a:ext uri="{FF2B5EF4-FFF2-40B4-BE49-F238E27FC236}">
                <a16:creationId xmlns:a16="http://schemas.microsoft.com/office/drawing/2014/main" id="{7BE5E5C7-FB61-4242-AF0D-D6639BDFCCCA}"/>
              </a:ext>
            </a:extLst>
          </p:cNvPr>
          <p:cNvSpPr>
            <a:spLocks noGrp="1"/>
          </p:cNvSpPr>
          <p:nvPr>
            <p:ph type="sldNum" sz="quarter" idx="2"/>
          </p:nvPr>
        </p:nvSpPr>
        <p:spPr/>
        <p:txBody>
          <a:bodyPr/>
          <a:lstStyle/>
          <a:p>
            <a:fld id="{86CB4B4D-7CA3-9044-876B-883B54F8677D}" type="slidenum">
              <a:rPr lang="en-GR" smtClean="0"/>
              <a:pPr/>
              <a:t>15</a:t>
            </a:fld>
            <a:endParaRPr lang="en-GR" dirty="0"/>
          </a:p>
        </p:txBody>
      </p:sp>
    </p:spTree>
    <p:extLst>
      <p:ext uri="{BB962C8B-B14F-4D97-AF65-F5344CB8AC3E}">
        <p14:creationId xmlns:p14="http://schemas.microsoft.com/office/powerpoint/2010/main" val="169083901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BE5E5C7-FB61-4242-AF0D-D6639BDFCCCA}"/>
              </a:ext>
            </a:extLst>
          </p:cNvPr>
          <p:cNvSpPr>
            <a:spLocks noGrp="1"/>
          </p:cNvSpPr>
          <p:nvPr>
            <p:ph type="sldNum" sz="quarter" idx="2"/>
          </p:nvPr>
        </p:nvSpPr>
        <p:spPr/>
        <p:txBody>
          <a:bodyPr/>
          <a:lstStyle/>
          <a:p>
            <a:fld id="{86CB4B4D-7CA3-9044-876B-883B54F8677D}" type="slidenum">
              <a:rPr lang="en-GR" smtClean="0"/>
              <a:pPr/>
              <a:t>16</a:t>
            </a:fld>
            <a:endParaRPr lang="en-GR" dirty="0"/>
          </a:p>
        </p:txBody>
      </p:sp>
      <p:sp>
        <p:nvSpPr>
          <p:cNvPr id="12" name="Title 1">
            <a:extLst>
              <a:ext uri="{FF2B5EF4-FFF2-40B4-BE49-F238E27FC236}">
                <a16:creationId xmlns:a16="http://schemas.microsoft.com/office/drawing/2014/main" id="{ABA7361D-308B-384A-A7EF-4D5928753FA1}"/>
              </a:ext>
            </a:extLst>
          </p:cNvPr>
          <p:cNvSpPr txBox="1">
            <a:spLocks/>
          </p:cNvSpPr>
          <p:nvPr/>
        </p:nvSpPr>
        <p:spPr>
          <a:xfrm>
            <a:off x="654402" y="868102"/>
            <a:ext cx="23075195" cy="11262168"/>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2500" lnSpcReduction="2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000" dirty="0">
                <a:solidFill>
                  <a:schemeClr val="bg2"/>
                </a:solidFill>
                <a:latin typeface="Roboto"/>
                <a:cs typeface="Roboto"/>
              </a:rPr>
              <a:t>Εάν συνδέεστε για πρώτη φορά, για να γίνετε χρήστης του  ιδρύματός σας, θα πρέπει ενταχθείτε στον οργανισμό σας από το διαχειριστή του ιδρύματος. </a:t>
            </a:r>
          </a:p>
          <a:p>
            <a:pPr algn="l" hangingPunct="1"/>
            <a:r>
              <a:rPr lang="el-GR" sz="6000" dirty="0">
                <a:solidFill>
                  <a:schemeClr val="bg2"/>
                </a:solidFill>
                <a:latin typeface="Roboto"/>
                <a:cs typeface="Roboto"/>
              </a:rPr>
              <a:t>Αυτός μπορεί να σας ορίσει ως «Μέλος», «Συντάκτη», ή «Διαχειριστή» του ιδρύματος:</a:t>
            </a:r>
          </a:p>
          <a:p>
            <a:pPr algn="l" hangingPunct="1"/>
            <a:endParaRPr lang="el-GR" sz="6000" dirty="0">
              <a:solidFill>
                <a:schemeClr val="bg2"/>
              </a:solidFill>
              <a:latin typeface="Roboto"/>
              <a:cs typeface="Roboto"/>
            </a:endParaRPr>
          </a:p>
          <a:p>
            <a:pPr marL="857250" indent="-857250" algn="l" hangingPunct="1">
              <a:buFont typeface="Arial" panose="020B0604020202020204" pitchFamily="34" charset="0"/>
              <a:buChar char="•"/>
            </a:pPr>
            <a:r>
              <a:rPr lang="el-GR" sz="6000" b="1" dirty="0">
                <a:solidFill>
                  <a:schemeClr val="bg2"/>
                </a:solidFill>
                <a:latin typeface="Roboto"/>
                <a:cs typeface="Roboto"/>
              </a:rPr>
              <a:t>Μέλος</a:t>
            </a:r>
            <a:r>
              <a:rPr lang="el-GR" sz="6000" dirty="0">
                <a:solidFill>
                  <a:schemeClr val="bg2"/>
                </a:solidFill>
                <a:latin typeface="Roboto"/>
                <a:cs typeface="Roboto"/>
              </a:rPr>
              <a:t>: Μπορεί να ανεβάσει σύνολα δεδομένων προς δημοσίευση, δεν μπορεί όμως να τα διαχειριστεί.</a:t>
            </a:r>
          </a:p>
          <a:p>
            <a:pPr marL="857250" indent="-857250" algn="l" hangingPunct="1">
              <a:buFont typeface="Arial" panose="020B0604020202020204" pitchFamily="34" charset="0"/>
              <a:buChar char="•"/>
            </a:pPr>
            <a:r>
              <a:rPr lang="el-GR" sz="6000" b="1" dirty="0">
                <a:solidFill>
                  <a:schemeClr val="bg2"/>
                </a:solidFill>
                <a:latin typeface="Roboto"/>
                <a:cs typeface="Roboto"/>
              </a:rPr>
              <a:t>Συντάκτης</a:t>
            </a:r>
            <a:r>
              <a:rPr lang="el-GR" sz="6000" dirty="0">
                <a:solidFill>
                  <a:schemeClr val="bg2"/>
                </a:solidFill>
                <a:latin typeface="Roboto"/>
                <a:cs typeface="Roboto"/>
              </a:rPr>
              <a:t>: Μπορεί επιπλέον να διαχειριστεί τα σύνολα δεδομένων που έχουν ανέβει από χρήστες του ιδρύματος (περισσότερες πληροφορίες στην ενότητα </a:t>
            </a:r>
            <a:r>
              <a:rPr lang="el-GR" sz="6000" i="1" dirty="0">
                <a:solidFill>
                  <a:schemeClr val="bg2"/>
                </a:solidFill>
                <a:latin typeface="Roboto"/>
                <a:cs typeface="Roboto"/>
              </a:rPr>
              <a:t>Διαχείριση Συνόλων Δεδομένων Ιδρύματος,</a:t>
            </a:r>
            <a:r>
              <a:rPr lang="el-GR" sz="6000" dirty="0">
                <a:solidFill>
                  <a:schemeClr val="bg2"/>
                </a:solidFill>
                <a:latin typeface="Roboto"/>
                <a:cs typeface="Roboto"/>
              </a:rPr>
              <a:t> σελ. 60).</a:t>
            </a:r>
          </a:p>
          <a:p>
            <a:pPr marL="857250" indent="-857250" algn="l" hangingPunct="1">
              <a:buFont typeface="Arial" panose="020B0604020202020204" pitchFamily="34" charset="0"/>
              <a:buChar char="•"/>
            </a:pPr>
            <a:r>
              <a:rPr lang="el-GR" sz="6000" b="1" dirty="0">
                <a:solidFill>
                  <a:schemeClr val="bg2"/>
                </a:solidFill>
                <a:latin typeface="Roboto"/>
                <a:cs typeface="Roboto"/>
              </a:rPr>
              <a:t>Διαχειριστής</a:t>
            </a:r>
            <a:r>
              <a:rPr lang="el-GR" sz="6000" dirty="0">
                <a:solidFill>
                  <a:schemeClr val="bg2"/>
                </a:solidFill>
                <a:latin typeface="Roboto"/>
                <a:cs typeface="Roboto"/>
              </a:rPr>
              <a:t>: Μπορεί επιπλέον να διαχειριστεί τους χρήστες του ιδρύματος (περισσότερες πληροφορίες στην ενότητα </a:t>
            </a:r>
            <a:r>
              <a:rPr lang="el-GR" sz="6000" i="1" dirty="0">
                <a:solidFill>
                  <a:schemeClr val="bg2"/>
                </a:solidFill>
                <a:latin typeface="Roboto"/>
                <a:cs typeface="Roboto"/>
              </a:rPr>
              <a:t>Διαχείριση Χρηστών Ιδρύματος,</a:t>
            </a:r>
            <a:r>
              <a:rPr lang="el-GR" sz="6000" dirty="0">
                <a:solidFill>
                  <a:schemeClr val="bg2"/>
                </a:solidFill>
                <a:latin typeface="Roboto"/>
                <a:cs typeface="Roboto"/>
              </a:rPr>
              <a:t> σελ. 52).</a:t>
            </a:r>
          </a:p>
          <a:p>
            <a:pPr marL="857250" indent="-857250" algn="l" hangingPunct="1">
              <a:buFont typeface="Arial" panose="020B0604020202020204" pitchFamily="34" charset="0"/>
              <a:buChar char="•"/>
            </a:pPr>
            <a:endParaRPr lang="en-US" sz="6000" b="1" dirty="0">
              <a:solidFill>
                <a:schemeClr val="bg2"/>
              </a:solidFill>
              <a:latin typeface="Roboto"/>
              <a:cs typeface="Roboto"/>
            </a:endParaRPr>
          </a:p>
        </p:txBody>
      </p:sp>
    </p:spTree>
    <p:extLst>
      <p:ext uri="{BB962C8B-B14F-4D97-AF65-F5344CB8AC3E}">
        <p14:creationId xmlns:p14="http://schemas.microsoft.com/office/powerpoint/2010/main" val="186447651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697D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schemeClr val="bg2"/>
                </a:solidFill>
                <a:latin typeface="Roboto"/>
                <a:cs typeface="Roboto"/>
              </a:rPr>
              <a:t>Διαχείριση Λογαριασμού</a:t>
            </a:r>
            <a:endParaRPr lang="en-US" dirty="0">
              <a:solidFill>
                <a:schemeClr val="bg2"/>
              </a:solidFill>
              <a:latin typeface="Roboto"/>
              <a:cs typeface="Roboto"/>
            </a:endParaRPr>
          </a:p>
        </p:txBody>
      </p:sp>
      <p:sp>
        <p:nvSpPr>
          <p:cNvPr id="6" name="Slide Number Placeholder 5">
            <a:extLst>
              <a:ext uri="{FF2B5EF4-FFF2-40B4-BE49-F238E27FC236}">
                <a16:creationId xmlns:a16="http://schemas.microsoft.com/office/drawing/2014/main" id="{B2391952-FFC5-2245-A724-861E8CFC947C}"/>
              </a:ext>
            </a:extLst>
          </p:cNvPr>
          <p:cNvSpPr>
            <a:spLocks noGrp="1"/>
          </p:cNvSpPr>
          <p:nvPr>
            <p:ph type="sldNum" sz="quarter" idx="2"/>
          </p:nvPr>
        </p:nvSpPr>
        <p:spPr/>
        <p:txBody>
          <a:bodyPr/>
          <a:lstStyle/>
          <a:p>
            <a:fld id="{86CB4B4D-7CA3-9044-876B-883B54F8677D}" type="slidenum">
              <a:rPr lang="en-GR" smtClean="0"/>
              <a:pPr/>
              <a:t>17</a:t>
            </a:fld>
            <a:endParaRPr lang="en-GR" dirty="0"/>
          </a:p>
        </p:txBody>
      </p:sp>
    </p:spTree>
    <p:extLst>
      <p:ext uri="{BB962C8B-B14F-4D97-AF65-F5344CB8AC3E}">
        <p14:creationId xmlns:p14="http://schemas.microsoft.com/office/powerpoint/2010/main" val="367924636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8450" y="533401"/>
            <a:ext cx="23787100" cy="3216796"/>
          </a:xfrm>
          <a:noFill/>
        </p:spPr>
        <p:txBody>
          <a:bodyPr>
            <a:normAutofit/>
          </a:bodyPr>
          <a:lstStyle/>
          <a:p>
            <a:pPr algn="l"/>
            <a:r>
              <a:rPr lang="el-GR" sz="6600" dirty="0">
                <a:solidFill>
                  <a:schemeClr val="bg2"/>
                </a:solidFill>
                <a:latin typeface="Roboto"/>
                <a:cs typeface="Roboto"/>
              </a:rPr>
              <a:t>Για να διαχειριστείτε το λογαριασμό σας, από την κεντρική σελίδα του </a:t>
            </a:r>
            <a:r>
              <a:rPr lang="en-US" sz="6600" dirty="0">
                <a:solidFill>
                  <a:schemeClr val="bg2"/>
                </a:solidFill>
                <a:latin typeface="Roboto"/>
                <a:cs typeface="Roboto"/>
              </a:rPr>
              <a:t>HEAL Link </a:t>
            </a:r>
            <a:r>
              <a:rPr lang="el-GR" sz="6600" dirty="0" err="1">
                <a:solidFill>
                  <a:schemeClr val="bg2"/>
                </a:solidFill>
                <a:latin typeface="Roboto"/>
                <a:cs typeface="Roboto"/>
              </a:rPr>
              <a:t>πλοηγηθείτε</a:t>
            </a:r>
            <a:r>
              <a:rPr lang="el-GR" sz="6600" dirty="0">
                <a:solidFill>
                  <a:schemeClr val="bg2"/>
                </a:solidFill>
                <a:latin typeface="Roboto"/>
                <a:cs typeface="Roboto"/>
              </a:rPr>
              <a:t> στις «Πληροφορίες λογαριασμού» όπως παρακάτω:</a:t>
            </a:r>
            <a:endParaRPr lang="en-US" sz="6600" dirty="0">
              <a:solidFill>
                <a:schemeClr val="bg2"/>
              </a:solidFill>
              <a:latin typeface="Roboto"/>
              <a:cs typeface="Roboto"/>
            </a:endParaRPr>
          </a:p>
        </p:txBody>
      </p:sp>
      <p:pic>
        <p:nvPicPr>
          <p:cNvPr id="8" name="Picture 7">
            <a:extLst>
              <a:ext uri="{FF2B5EF4-FFF2-40B4-BE49-F238E27FC236}">
                <a16:creationId xmlns:a16="http://schemas.microsoft.com/office/drawing/2014/main" id="{D0EBD500-3996-A041-A94C-700155B95A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11640" y="5863934"/>
            <a:ext cx="9560720" cy="3345485"/>
          </a:xfrm>
          <a:prstGeom prst="rect">
            <a:avLst/>
          </a:prstGeom>
        </p:spPr>
      </p:pic>
      <p:sp>
        <p:nvSpPr>
          <p:cNvPr id="7" name="Down Arrow 6">
            <a:extLst>
              <a:ext uri="{FF2B5EF4-FFF2-40B4-BE49-F238E27FC236}">
                <a16:creationId xmlns:a16="http://schemas.microsoft.com/office/drawing/2014/main" id="{8E377D4F-5AD7-524F-A130-126326F87741}"/>
              </a:ext>
            </a:extLst>
          </p:cNvPr>
          <p:cNvSpPr/>
          <p:nvPr/>
        </p:nvSpPr>
        <p:spPr>
          <a:xfrm rot="16200000">
            <a:off x="12095286" y="7378903"/>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Slide Number Placeholder 5">
            <a:extLst>
              <a:ext uri="{FF2B5EF4-FFF2-40B4-BE49-F238E27FC236}">
                <a16:creationId xmlns:a16="http://schemas.microsoft.com/office/drawing/2014/main" id="{58C3FCB1-AD3A-874C-BEE0-5278FF656A42}"/>
              </a:ext>
            </a:extLst>
          </p:cNvPr>
          <p:cNvSpPr>
            <a:spLocks noGrp="1"/>
          </p:cNvSpPr>
          <p:nvPr>
            <p:ph type="sldNum" sz="quarter" idx="2"/>
          </p:nvPr>
        </p:nvSpPr>
        <p:spPr/>
        <p:txBody>
          <a:bodyPr/>
          <a:lstStyle/>
          <a:p>
            <a:fld id="{86CB4B4D-7CA3-9044-876B-883B54F8677D}" type="slidenum">
              <a:rPr lang="en-GR" smtClean="0"/>
              <a:pPr/>
              <a:t>18</a:t>
            </a:fld>
            <a:endParaRPr lang="en-GR" dirty="0"/>
          </a:p>
        </p:txBody>
      </p:sp>
    </p:spTree>
    <p:extLst>
      <p:ext uri="{BB962C8B-B14F-4D97-AF65-F5344CB8AC3E}">
        <p14:creationId xmlns:p14="http://schemas.microsoft.com/office/powerpoint/2010/main" val="359792537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6114" y="2587535"/>
            <a:ext cx="20828000" cy="1945277"/>
          </a:xfrm>
        </p:spPr>
        <p:txBody>
          <a:bodyPr>
            <a:normAutofit/>
          </a:bodyPr>
          <a:lstStyle/>
          <a:p>
            <a:pPr algn="l"/>
            <a:r>
              <a:rPr lang="el-GR" dirty="0">
                <a:solidFill>
                  <a:schemeClr val="bg2"/>
                </a:solidFill>
                <a:latin typeface="Roboto"/>
                <a:cs typeface="Roboto"/>
              </a:rPr>
              <a:t>Περιεχόμενα</a:t>
            </a:r>
            <a:endParaRPr lang="en-US" dirty="0">
              <a:solidFill>
                <a:schemeClr val="bg2"/>
              </a:solidFill>
              <a:latin typeface="Roboto"/>
              <a:cs typeface="Roboto"/>
            </a:endParaRPr>
          </a:p>
        </p:txBody>
      </p:sp>
      <p:sp>
        <p:nvSpPr>
          <p:cNvPr id="3" name="Title 1">
            <a:extLst>
              <a:ext uri="{FF2B5EF4-FFF2-40B4-BE49-F238E27FC236}">
                <a16:creationId xmlns:a16="http://schemas.microsoft.com/office/drawing/2014/main" id="{A14C0D74-3F03-4BF8-870F-6C2F48EC03A6}"/>
              </a:ext>
            </a:extLst>
          </p:cNvPr>
          <p:cNvSpPr txBox="1">
            <a:spLocks/>
          </p:cNvSpPr>
          <p:nvPr/>
        </p:nvSpPr>
        <p:spPr>
          <a:xfrm>
            <a:off x="1778000" y="4410892"/>
            <a:ext cx="20828000" cy="57912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1143000" indent="-1143000" algn="l" hangingPunct="1">
              <a:buFont typeface="Arial" panose="020B0604020202020204" pitchFamily="34" charset="0"/>
              <a:buChar char="•"/>
            </a:pPr>
            <a:r>
              <a:rPr lang="el-GR" sz="8800" dirty="0">
                <a:solidFill>
                  <a:schemeClr val="bg2"/>
                </a:solidFill>
                <a:latin typeface="Roboto"/>
                <a:cs typeface="Roboto"/>
              </a:rPr>
              <a:t>Επισκέπτης (σελ. 2)</a:t>
            </a:r>
          </a:p>
          <a:p>
            <a:pPr marL="1143000" indent="-1143000" algn="l" hangingPunct="1">
              <a:buFont typeface="Arial" panose="020B0604020202020204" pitchFamily="34" charset="0"/>
              <a:buChar char="•"/>
            </a:pPr>
            <a:r>
              <a:rPr lang="el-GR" sz="8800" dirty="0">
                <a:solidFill>
                  <a:schemeClr val="bg2"/>
                </a:solidFill>
                <a:latin typeface="Roboto"/>
                <a:cs typeface="Roboto"/>
              </a:rPr>
              <a:t>Χρήστης Ιδρύματος (σελ. 13)</a:t>
            </a:r>
          </a:p>
          <a:p>
            <a:pPr marL="1143000" indent="-1143000" algn="l" hangingPunct="1">
              <a:buFont typeface="Arial" panose="020B0604020202020204" pitchFamily="34" charset="0"/>
              <a:buChar char="•"/>
            </a:pPr>
            <a:r>
              <a:rPr lang="el-GR" sz="8800" dirty="0">
                <a:solidFill>
                  <a:schemeClr val="bg2"/>
                </a:solidFill>
                <a:latin typeface="Roboto"/>
                <a:cs typeface="Roboto"/>
              </a:rPr>
              <a:t>Διαχειριστής Ιδρύματος (σελ. 51)</a:t>
            </a:r>
            <a:endParaRPr lang="en-US" sz="8800" dirty="0">
              <a:solidFill>
                <a:schemeClr val="bg2"/>
              </a:solidFill>
              <a:latin typeface="Roboto"/>
              <a:cs typeface="Roboto"/>
            </a:endParaRPr>
          </a:p>
        </p:txBody>
      </p:sp>
      <p:sp>
        <p:nvSpPr>
          <p:cNvPr id="7" name="Slide Number Placeholder 6">
            <a:extLst>
              <a:ext uri="{FF2B5EF4-FFF2-40B4-BE49-F238E27FC236}">
                <a16:creationId xmlns:a16="http://schemas.microsoft.com/office/drawing/2014/main" id="{5987E885-B875-254F-A4ED-8AB6EAE6948F}"/>
              </a:ext>
            </a:extLst>
          </p:cNvPr>
          <p:cNvSpPr>
            <a:spLocks noGrp="1"/>
          </p:cNvSpPr>
          <p:nvPr>
            <p:ph type="sldNum" sz="quarter" idx="2"/>
          </p:nvPr>
        </p:nvSpPr>
        <p:spPr/>
        <p:txBody>
          <a:bodyPr/>
          <a:lstStyle/>
          <a:p>
            <a:fld id="{86CB4B4D-7CA3-9044-876B-883B54F8677D}" type="slidenum">
              <a:rPr lang="en-GR" smtClean="0"/>
              <a:pPr/>
              <a:t>1</a:t>
            </a:fld>
            <a:endParaRPr lang="en-GR" dirty="0"/>
          </a:p>
        </p:txBody>
      </p:sp>
    </p:spTree>
    <p:extLst>
      <p:ext uri="{BB962C8B-B14F-4D97-AF65-F5344CB8AC3E}">
        <p14:creationId xmlns:p14="http://schemas.microsoft.com/office/powerpoint/2010/main" val="156092205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6D5A2BC-B4FE-2D4F-AF84-378CEC4E75A5}"/>
              </a:ext>
            </a:extLst>
          </p:cNvPr>
          <p:cNvSpPr txBox="1">
            <a:spLocks/>
          </p:cNvSpPr>
          <p:nvPr/>
        </p:nvSpPr>
        <p:spPr>
          <a:xfrm>
            <a:off x="298449" y="207433"/>
            <a:ext cx="23787100" cy="1096433"/>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r>
              <a:rPr lang="el-GR" sz="6600" dirty="0">
                <a:solidFill>
                  <a:schemeClr val="bg2"/>
                </a:solidFill>
                <a:latin typeface="Roboto"/>
                <a:cs typeface="Roboto"/>
              </a:rPr>
              <a:t>Σελίδα Διαχείρισης Προσωπικού Λογαριασμού</a:t>
            </a:r>
            <a:endParaRPr lang="en-US" sz="6600" dirty="0">
              <a:solidFill>
                <a:schemeClr val="bg2"/>
              </a:solidFill>
              <a:latin typeface="Roboto"/>
              <a:cs typeface="Roboto"/>
            </a:endParaRPr>
          </a:p>
        </p:txBody>
      </p:sp>
      <p:sp>
        <p:nvSpPr>
          <p:cNvPr id="7" name="Title 1">
            <a:extLst>
              <a:ext uri="{FF2B5EF4-FFF2-40B4-BE49-F238E27FC236}">
                <a16:creationId xmlns:a16="http://schemas.microsoft.com/office/drawing/2014/main" id="{9BF3CE60-CF76-E84B-A46A-89782B80B107}"/>
              </a:ext>
            </a:extLst>
          </p:cNvPr>
          <p:cNvSpPr txBox="1">
            <a:spLocks/>
          </p:cNvSpPr>
          <p:nvPr/>
        </p:nvSpPr>
        <p:spPr>
          <a:xfrm>
            <a:off x="556148" y="2051693"/>
            <a:ext cx="10492154" cy="10779621"/>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Από τη συγκεκριμένη σελίδα μπορείτε να διαχειριστείτε το λογαριασμό σας. Μπορείτε να δείτε διάφορες πληροφορίες και στατιστικά για το λογαριασμό σας, τη ροή δραστηριοτήτων σας, καθώς και τα σύνολα δεδομένων που έχετε ανεβάσει.</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012700" y="1655796"/>
            <a:ext cx="9592931" cy="11571417"/>
          </a:xfrm>
          <a:prstGeom prst="rect">
            <a:avLst/>
          </a:prstGeom>
        </p:spPr>
      </p:pic>
      <p:pic>
        <p:nvPicPr>
          <p:cNvPr id="8" name="Picture 7">
            <a:extLst>
              <a:ext uri="{FF2B5EF4-FFF2-40B4-BE49-F238E27FC236}">
                <a16:creationId xmlns:a16="http://schemas.microsoft.com/office/drawing/2014/main" id="{946B2BB1-63E4-4443-A933-4CCD37497A2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a:off x="12279086" y="6945086"/>
            <a:ext cx="897652" cy="176143"/>
          </a:xfrm>
          <a:prstGeom prst="rect">
            <a:avLst/>
          </a:prstGeom>
        </p:spPr>
      </p:pic>
      <p:pic>
        <p:nvPicPr>
          <p:cNvPr id="9" name="Picture 8">
            <a:extLst>
              <a:ext uri="{FF2B5EF4-FFF2-40B4-BE49-F238E27FC236}">
                <a16:creationId xmlns:a16="http://schemas.microsoft.com/office/drawing/2014/main" id="{1FE8D84C-E904-5B41-B315-93AFFC12AA2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a:off x="12279086" y="7563152"/>
            <a:ext cx="897652" cy="176143"/>
          </a:xfrm>
          <a:prstGeom prst="rect">
            <a:avLst/>
          </a:prstGeom>
        </p:spPr>
      </p:pic>
      <p:sp>
        <p:nvSpPr>
          <p:cNvPr id="11" name="Slide Number Placeholder 10">
            <a:extLst>
              <a:ext uri="{FF2B5EF4-FFF2-40B4-BE49-F238E27FC236}">
                <a16:creationId xmlns:a16="http://schemas.microsoft.com/office/drawing/2014/main" id="{EDA93485-56D1-D04F-8ECC-3E92519DA68C}"/>
              </a:ext>
            </a:extLst>
          </p:cNvPr>
          <p:cNvSpPr>
            <a:spLocks noGrp="1"/>
          </p:cNvSpPr>
          <p:nvPr>
            <p:ph type="sldNum" sz="quarter" idx="2"/>
          </p:nvPr>
        </p:nvSpPr>
        <p:spPr/>
        <p:txBody>
          <a:bodyPr/>
          <a:lstStyle/>
          <a:p>
            <a:fld id="{86CB4B4D-7CA3-9044-876B-883B54F8677D}" type="slidenum">
              <a:rPr lang="en-GR" smtClean="0"/>
              <a:pPr/>
              <a:t>19</a:t>
            </a:fld>
            <a:endParaRPr lang="en-GR" dirty="0"/>
          </a:p>
        </p:txBody>
      </p:sp>
      <p:sp>
        <p:nvSpPr>
          <p:cNvPr id="12" name="Down Arrow 11">
            <a:extLst>
              <a:ext uri="{FF2B5EF4-FFF2-40B4-BE49-F238E27FC236}">
                <a16:creationId xmlns:a16="http://schemas.microsoft.com/office/drawing/2014/main" id="{F1D4F69C-3D34-FC4D-8433-F66C297BF09F}"/>
              </a:ext>
            </a:extLst>
          </p:cNvPr>
          <p:cNvSpPr/>
          <p:nvPr/>
        </p:nvSpPr>
        <p:spPr>
          <a:xfrm rot="5400000">
            <a:off x="14686785" y="5518131"/>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Down Arrow 12">
            <a:extLst>
              <a:ext uri="{FF2B5EF4-FFF2-40B4-BE49-F238E27FC236}">
                <a16:creationId xmlns:a16="http://schemas.microsoft.com/office/drawing/2014/main" id="{0422B8B7-31ED-0546-BA36-57ED90E39843}"/>
              </a:ext>
            </a:extLst>
          </p:cNvPr>
          <p:cNvSpPr/>
          <p:nvPr/>
        </p:nvSpPr>
        <p:spPr>
          <a:xfrm rot="5400000">
            <a:off x="14197581" y="7728895"/>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Down Arrow 13">
            <a:extLst>
              <a:ext uri="{FF2B5EF4-FFF2-40B4-BE49-F238E27FC236}">
                <a16:creationId xmlns:a16="http://schemas.microsoft.com/office/drawing/2014/main" id="{2FF8CF23-1A40-2B49-A4F4-99617EF07BE5}"/>
              </a:ext>
            </a:extLst>
          </p:cNvPr>
          <p:cNvSpPr/>
          <p:nvPr/>
        </p:nvSpPr>
        <p:spPr>
          <a:xfrm rot="10800000">
            <a:off x="17244791" y="4187042"/>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12295089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697D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3697D9"/>
          </a:solidFill>
        </p:spPr>
        <p:txBody>
          <a:bodyPr/>
          <a:lstStyle/>
          <a:p>
            <a:r>
              <a:rPr lang="el-GR" dirty="0">
                <a:solidFill>
                  <a:schemeClr val="bg2"/>
                </a:solidFill>
                <a:latin typeface="Roboto"/>
                <a:cs typeface="Roboto"/>
              </a:rPr>
              <a:t>Διασύνδεση </a:t>
            </a:r>
            <a:r>
              <a:rPr lang="en-US" dirty="0">
                <a:solidFill>
                  <a:schemeClr val="bg2"/>
                </a:solidFill>
                <a:latin typeface="Roboto"/>
                <a:cs typeface="Roboto"/>
              </a:rPr>
              <a:t>ORCID</a:t>
            </a:r>
          </a:p>
        </p:txBody>
      </p:sp>
      <p:sp>
        <p:nvSpPr>
          <p:cNvPr id="6" name="Slide Number Placeholder 5">
            <a:extLst>
              <a:ext uri="{FF2B5EF4-FFF2-40B4-BE49-F238E27FC236}">
                <a16:creationId xmlns:a16="http://schemas.microsoft.com/office/drawing/2014/main" id="{ED41EB4C-144C-5248-B00F-02FF7B994276}"/>
              </a:ext>
            </a:extLst>
          </p:cNvPr>
          <p:cNvSpPr>
            <a:spLocks noGrp="1"/>
          </p:cNvSpPr>
          <p:nvPr>
            <p:ph type="sldNum" sz="quarter" idx="2"/>
          </p:nvPr>
        </p:nvSpPr>
        <p:spPr/>
        <p:txBody>
          <a:bodyPr/>
          <a:lstStyle/>
          <a:p>
            <a:fld id="{86CB4B4D-7CA3-9044-876B-883B54F8677D}" type="slidenum">
              <a:rPr lang="en-GR" smtClean="0"/>
              <a:pPr/>
              <a:t>20</a:t>
            </a:fld>
            <a:endParaRPr lang="en-GR" dirty="0"/>
          </a:p>
        </p:txBody>
      </p:sp>
    </p:spTree>
    <p:extLst>
      <p:ext uri="{BB962C8B-B14F-4D97-AF65-F5344CB8AC3E}">
        <p14:creationId xmlns:p14="http://schemas.microsoft.com/office/powerpoint/2010/main" val="248913247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F3CE60-CF76-E84B-A46A-89782B80B107}"/>
              </a:ext>
            </a:extLst>
          </p:cNvPr>
          <p:cNvSpPr txBox="1">
            <a:spLocks/>
          </p:cNvSpPr>
          <p:nvPr/>
        </p:nvSpPr>
        <p:spPr>
          <a:xfrm>
            <a:off x="1678891" y="4247910"/>
            <a:ext cx="11006961" cy="8629704"/>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Θα μεταφερθείτε αυτόματα στη σελίδα </a:t>
            </a:r>
            <a:r>
              <a:rPr lang="en-US" sz="6600" dirty="0">
                <a:solidFill>
                  <a:schemeClr val="bg2"/>
                </a:solidFill>
                <a:latin typeface="Roboto"/>
                <a:cs typeface="Roboto"/>
              </a:rPr>
              <a:t>ORCID, </a:t>
            </a:r>
            <a:r>
              <a:rPr lang="el-GR" sz="6600" dirty="0">
                <a:solidFill>
                  <a:schemeClr val="bg2"/>
                </a:solidFill>
                <a:latin typeface="Roboto"/>
                <a:cs typeface="Roboto"/>
              </a:rPr>
              <a:t>όπου θα πρέπει να εισάγετε τα διαπιστευτήριά σας και να εγκρίνετε τη σύνδεση.</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rotWithShape="1">
          <a:blip r:embed="rId2">
            <a:extLst>
              <a:ext uri="{28A0092B-C50C-407E-A947-70E740481C1C}">
                <a14:useLocalDpi xmlns:a14="http://schemas.microsoft.com/office/drawing/2010/main" val="0"/>
              </a:ext>
            </a:extLst>
          </a:blip>
          <a:srcRect t="70615" r="69454"/>
          <a:stretch/>
        </p:blipFill>
        <p:spPr>
          <a:xfrm>
            <a:off x="13854896" y="5673085"/>
            <a:ext cx="5625297" cy="6527757"/>
          </a:xfrm>
          <a:prstGeom prst="rect">
            <a:avLst/>
          </a:prstGeom>
        </p:spPr>
      </p:pic>
      <p:sp>
        <p:nvSpPr>
          <p:cNvPr id="10" name="Down Arrow 9">
            <a:extLst>
              <a:ext uri="{FF2B5EF4-FFF2-40B4-BE49-F238E27FC236}">
                <a16:creationId xmlns:a16="http://schemas.microsoft.com/office/drawing/2014/main" id="{6EFBB1ED-A952-3C42-8033-1F6F09CB4DB2}"/>
              </a:ext>
            </a:extLst>
          </p:cNvPr>
          <p:cNvSpPr/>
          <p:nvPr/>
        </p:nvSpPr>
        <p:spPr>
          <a:xfrm rot="5400000">
            <a:off x="18998931" y="5631997"/>
            <a:ext cx="661580" cy="1319513"/>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Slide Number Placeholder 10">
            <a:extLst>
              <a:ext uri="{FF2B5EF4-FFF2-40B4-BE49-F238E27FC236}">
                <a16:creationId xmlns:a16="http://schemas.microsoft.com/office/drawing/2014/main" id="{EDA93485-56D1-D04F-8ECC-3E92519DA68C}"/>
              </a:ext>
            </a:extLst>
          </p:cNvPr>
          <p:cNvSpPr>
            <a:spLocks noGrp="1"/>
          </p:cNvSpPr>
          <p:nvPr>
            <p:ph type="sldNum" sz="quarter" idx="2"/>
          </p:nvPr>
        </p:nvSpPr>
        <p:spPr/>
        <p:txBody>
          <a:bodyPr/>
          <a:lstStyle/>
          <a:p>
            <a:fld id="{86CB4B4D-7CA3-9044-876B-883B54F8677D}" type="slidenum">
              <a:rPr lang="en-GR" smtClean="0"/>
              <a:pPr/>
              <a:t>21</a:t>
            </a:fld>
            <a:endParaRPr lang="en-GR" dirty="0"/>
          </a:p>
        </p:txBody>
      </p:sp>
      <p:sp>
        <p:nvSpPr>
          <p:cNvPr id="12" name="Title 1">
            <a:extLst>
              <a:ext uri="{FF2B5EF4-FFF2-40B4-BE49-F238E27FC236}">
                <a16:creationId xmlns:a16="http://schemas.microsoft.com/office/drawing/2014/main" id="{5427773F-54F8-CA49-8FAE-8BB6CC3D3538}"/>
              </a:ext>
            </a:extLst>
          </p:cNvPr>
          <p:cNvSpPr>
            <a:spLocks noGrp="1"/>
          </p:cNvSpPr>
          <p:nvPr>
            <p:ph type="title"/>
          </p:nvPr>
        </p:nvSpPr>
        <p:spPr>
          <a:xfrm>
            <a:off x="298450" y="18539"/>
            <a:ext cx="23787100" cy="4066308"/>
          </a:xfrm>
          <a:noFill/>
        </p:spPr>
        <p:txBody>
          <a:bodyPr>
            <a:normAutofit fontScale="90000"/>
          </a:bodyPr>
          <a:lstStyle/>
          <a:p>
            <a:pPr algn="l"/>
            <a:r>
              <a:rPr lang="el-GR" sz="6600" dirty="0">
                <a:solidFill>
                  <a:schemeClr val="bg2"/>
                </a:solidFill>
                <a:latin typeface="Roboto"/>
                <a:cs typeface="Roboto"/>
              </a:rPr>
              <a:t>Εφόσον το επιθυμείτε, μπορείτε να συνδέσετε το </a:t>
            </a:r>
            <a:r>
              <a:rPr lang="en-US" sz="6600" dirty="0">
                <a:solidFill>
                  <a:schemeClr val="bg2"/>
                </a:solidFill>
                <a:latin typeface="Roboto"/>
                <a:cs typeface="Roboto"/>
              </a:rPr>
              <a:t>HEAL-Link </a:t>
            </a:r>
            <a:r>
              <a:rPr lang="el-GR" sz="6600" dirty="0">
                <a:solidFill>
                  <a:schemeClr val="bg2"/>
                </a:solidFill>
                <a:latin typeface="Roboto"/>
                <a:cs typeface="Roboto"/>
              </a:rPr>
              <a:t>λογαριασμό σας με το </a:t>
            </a:r>
            <a:r>
              <a:rPr lang="en-US" sz="6600" dirty="0">
                <a:solidFill>
                  <a:schemeClr val="bg2"/>
                </a:solidFill>
                <a:latin typeface="Roboto"/>
                <a:cs typeface="Roboto"/>
              </a:rPr>
              <a:t>ORCID </a:t>
            </a:r>
            <a:r>
              <a:rPr lang="el-GR" sz="6600" dirty="0">
                <a:solidFill>
                  <a:schemeClr val="bg2"/>
                </a:solidFill>
                <a:latin typeface="Roboto"/>
                <a:cs typeface="Roboto"/>
              </a:rPr>
              <a:t>αναγνωριστικό σας. </a:t>
            </a:r>
            <a:br>
              <a:rPr lang="en-US" sz="6600" dirty="0">
                <a:solidFill>
                  <a:schemeClr val="bg2"/>
                </a:solidFill>
                <a:latin typeface="Roboto"/>
                <a:cs typeface="Roboto"/>
              </a:rPr>
            </a:br>
            <a:r>
              <a:rPr lang="el-GR" sz="6600" dirty="0">
                <a:solidFill>
                  <a:schemeClr val="bg2"/>
                </a:solidFill>
                <a:latin typeface="Roboto"/>
                <a:cs typeface="Roboto"/>
              </a:rPr>
              <a:t>Από τη σελίδα διαχείρισης του προσωπικού λογαριασμού σας, επιλέξτε τον παρακάτω σύνδεσμο: </a:t>
            </a:r>
            <a:endParaRPr lang="en-US" sz="6600" dirty="0">
              <a:solidFill>
                <a:schemeClr val="bg2"/>
              </a:solidFill>
              <a:latin typeface="Roboto"/>
              <a:cs typeface="Roboto"/>
            </a:endParaRPr>
          </a:p>
        </p:txBody>
      </p:sp>
    </p:spTree>
    <p:extLst>
      <p:ext uri="{BB962C8B-B14F-4D97-AF65-F5344CB8AC3E}">
        <p14:creationId xmlns:p14="http://schemas.microsoft.com/office/powerpoint/2010/main" val="318376833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F3CE60-CF76-E84B-A46A-89782B80B107}"/>
              </a:ext>
            </a:extLst>
          </p:cNvPr>
          <p:cNvSpPr txBox="1">
            <a:spLocks/>
          </p:cNvSpPr>
          <p:nvPr/>
        </p:nvSpPr>
        <p:spPr>
          <a:xfrm>
            <a:off x="2809135" y="1810932"/>
            <a:ext cx="13136406" cy="10779621"/>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Αφού εγκρίνετε τη σύνδεση, το </a:t>
            </a:r>
            <a:r>
              <a:rPr lang="en-US" sz="6600" dirty="0">
                <a:solidFill>
                  <a:schemeClr val="bg2"/>
                </a:solidFill>
                <a:latin typeface="Roboto"/>
                <a:cs typeface="Roboto"/>
              </a:rPr>
              <a:t>ORCID </a:t>
            </a:r>
            <a:r>
              <a:rPr lang="el-GR" sz="6600" dirty="0">
                <a:solidFill>
                  <a:schemeClr val="bg2"/>
                </a:solidFill>
                <a:latin typeface="Roboto"/>
                <a:cs typeface="Roboto"/>
              </a:rPr>
              <a:t>σας θα εμφανιστεί στο λογαριασμό σας, όπως στην εικόνα. Μπορείτε να πατήσετε επάνω στον κωδικό και να μεταφερθείτε στη σελίδα σας στο </a:t>
            </a:r>
            <a:r>
              <a:rPr lang="en-US" sz="6600" dirty="0">
                <a:solidFill>
                  <a:schemeClr val="bg2"/>
                </a:solidFill>
                <a:latin typeface="Roboto"/>
                <a:cs typeface="Roboto"/>
              </a:rPr>
              <a:t>ORCID.</a:t>
            </a: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637512" y="1019136"/>
            <a:ext cx="3459617" cy="11571417"/>
          </a:xfrm>
          <a:prstGeom prst="rect">
            <a:avLst/>
          </a:prstGeom>
        </p:spPr>
      </p:pic>
      <p:pic>
        <p:nvPicPr>
          <p:cNvPr id="8" name="Picture 7">
            <a:extLst>
              <a:ext uri="{FF2B5EF4-FFF2-40B4-BE49-F238E27FC236}">
                <a16:creationId xmlns:a16="http://schemas.microsoft.com/office/drawing/2014/main" id="{90770F96-ECDF-7149-9741-EAD9F576E24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a:off x="17949717" y="8707640"/>
            <a:ext cx="1208314" cy="237103"/>
          </a:xfrm>
          <a:prstGeom prst="rect">
            <a:avLst/>
          </a:prstGeom>
        </p:spPr>
      </p:pic>
      <p:pic>
        <p:nvPicPr>
          <p:cNvPr id="9" name="Picture 8">
            <a:extLst>
              <a:ext uri="{FF2B5EF4-FFF2-40B4-BE49-F238E27FC236}">
                <a16:creationId xmlns:a16="http://schemas.microsoft.com/office/drawing/2014/main" id="{C52B4AC4-A339-D14A-AB40-7A395E33263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a:off x="17949717" y="7886857"/>
            <a:ext cx="1208314" cy="237103"/>
          </a:xfrm>
          <a:prstGeom prst="rect">
            <a:avLst/>
          </a:prstGeom>
        </p:spPr>
      </p:pic>
      <p:pic>
        <p:nvPicPr>
          <p:cNvPr id="11" name="Picture 10">
            <a:extLst>
              <a:ext uri="{FF2B5EF4-FFF2-40B4-BE49-F238E27FC236}">
                <a16:creationId xmlns:a16="http://schemas.microsoft.com/office/drawing/2014/main" id="{5A2E8320-750C-5C44-96D0-325B7E9DB02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a:stretch/>
        </p:blipFill>
        <p:spPr>
          <a:xfrm>
            <a:off x="18352488" y="11797277"/>
            <a:ext cx="2744641" cy="313236"/>
          </a:xfrm>
          <a:prstGeom prst="rect">
            <a:avLst/>
          </a:prstGeom>
        </p:spPr>
      </p:pic>
      <p:pic>
        <p:nvPicPr>
          <p:cNvPr id="12" name="Picture 11">
            <a:extLst>
              <a:ext uri="{FF2B5EF4-FFF2-40B4-BE49-F238E27FC236}">
                <a16:creationId xmlns:a16="http://schemas.microsoft.com/office/drawing/2014/main" id="{C7D6C27B-39D0-0440-AC2F-907F7EF42E1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a:stretch/>
        </p:blipFill>
        <p:spPr>
          <a:xfrm>
            <a:off x="17993260" y="12107570"/>
            <a:ext cx="1600200" cy="313236"/>
          </a:xfrm>
          <a:prstGeom prst="rect">
            <a:avLst/>
          </a:prstGeom>
        </p:spPr>
      </p:pic>
      <p:sp>
        <p:nvSpPr>
          <p:cNvPr id="10" name="Down Arrow 9">
            <a:extLst>
              <a:ext uri="{FF2B5EF4-FFF2-40B4-BE49-F238E27FC236}">
                <a16:creationId xmlns:a16="http://schemas.microsoft.com/office/drawing/2014/main" id="{6EFBB1ED-A952-3C42-8033-1F6F09CB4DB2}"/>
              </a:ext>
            </a:extLst>
          </p:cNvPr>
          <p:cNvSpPr/>
          <p:nvPr/>
        </p:nvSpPr>
        <p:spPr>
          <a:xfrm rot="5400000">
            <a:off x="21172467" y="11550389"/>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Slide Number Placeholder 12">
            <a:extLst>
              <a:ext uri="{FF2B5EF4-FFF2-40B4-BE49-F238E27FC236}">
                <a16:creationId xmlns:a16="http://schemas.microsoft.com/office/drawing/2014/main" id="{8D3CC456-CEE3-9148-9E01-C3392154E89A}"/>
              </a:ext>
            </a:extLst>
          </p:cNvPr>
          <p:cNvSpPr>
            <a:spLocks noGrp="1"/>
          </p:cNvSpPr>
          <p:nvPr>
            <p:ph type="sldNum" sz="quarter" idx="2"/>
          </p:nvPr>
        </p:nvSpPr>
        <p:spPr/>
        <p:txBody>
          <a:bodyPr/>
          <a:lstStyle/>
          <a:p>
            <a:fld id="{86CB4B4D-7CA3-9044-876B-883B54F8677D}" type="slidenum">
              <a:rPr lang="en-GR" smtClean="0"/>
              <a:pPr/>
              <a:t>22</a:t>
            </a:fld>
            <a:endParaRPr lang="en-GR" dirty="0"/>
          </a:p>
        </p:txBody>
      </p:sp>
    </p:spTree>
    <p:extLst>
      <p:ext uri="{BB962C8B-B14F-4D97-AF65-F5344CB8AC3E}">
        <p14:creationId xmlns:p14="http://schemas.microsoft.com/office/powerpoint/2010/main" val="216731544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697D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schemeClr val="bg2"/>
                </a:solidFill>
                <a:latin typeface="Roboto"/>
                <a:cs typeface="Roboto"/>
              </a:rPr>
              <a:t>Πίνακας Λειτουργιών</a:t>
            </a:r>
            <a:endParaRPr lang="en-US" dirty="0">
              <a:solidFill>
                <a:schemeClr val="bg2"/>
              </a:solidFill>
              <a:latin typeface="Roboto"/>
              <a:cs typeface="Roboto"/>
            </a:endParaRPr>
          </a:p>
        </p:txBody>
      </p:sp>
      <p:sp>
        <p:nvSpPr>
          <p:cNvPr id="6" name="Slide Number Placeholder 5">
            <a:extLst>
              <a:ext uri="{FF2B5EF4-FFF2-40B4-BE49-F238E27FC236}">
                <a16:creationId xmlns:a16="http://schemas.microsoft.com/office/drawing/2014/main" id="{B2391952-FFC5-2245-A724-861E8CFC947C}"/>
              </a:ext>
            </a:extLst>
          </p:cNvPr>
          <p:cNvSpPr>
            <a:spLocks noGrp="1"/>
          </p:cNvSpPr>
          <p:nvPr>
            <p:ph type="sldNum" sz="quarter" idx="2"/>
          </p:nvPr>
        </p:nvSpPr>
        <p:spPr/>
        <p:txBody>
          <a:bodyPr/>
          <a:lstStyle/>
          <a:p>
            <a:fld id="{86CB4B4D-7CA3-9044-876B-883B54F8677D}" type="slidenum">
              <a:rPr lang="en-GR" smtClean="0"/>
              <a:pPr/>
              <a:t>23</a:t>
            </a:fld>
            <a:endParaRPr lang="en-GR" dirty="0"/>
          </a:p>
        </p:txBody>
      </p:sp>
    </p:spTree>
    <p:extLst>
      <p:ext uri="{BB962C8B-B14F-4D97-AF65-F5344CB8AC3E}">
        <p14:creationId xmlns:p14="http://schemas.microsoft.com/office/powerpoint/2010/main" val="205516521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796" y="261256"/>
            <a:ext cx="22232408" cy="2516668"/>
          </a:xfrm>
          <a:noFill/>
        </p:spPr>
        <p:txBody>
          <a:bodyPr>
            <a:normAutofit/>
          </a:bodyPr>
          <a:lstStyle/>
          <a:p>
            <a:pPr algn="l"/>
            <a:r>
              <a:rPr lang="el-GR" sz="6000" dirty="0">
                <a:solidFill>
                  <a:schemeClr val="bg2"/>
                </a:solidFill>
                <a:latin typeface="Roboto"/>
                <a:cs typeface="Roboto"/>
              </a:rPr>
              <a:t>Για να μεταβείτε στον «Πίνακα Λειτουργιών» σας, επιλέξτε από την κεντρική σελίδα του </a:t>
            </a:r>
            <a:r>
              <a:rPr lang="en-US" sz="6000" dirty="0">
                <a:solidFill>
                  <a:schemeClr val="bg2"/>
                </a:solidFill>
                <a:latin typeface="Roboto"/>
                <a:cs typeface="Roboto"/>
              </a:rPr>
              <a:t>HEAL Link </a:t>
            </a:r>
            <a:r>
              <a:rPr lang="el-GR" sz="6000" dirty="0">
                <a:solidFill>
                  <a:schemeClr val="bg2"/>
                </a:solidFill>
                <a:latin typeface="Roboto"/>
                <a:cs typeface="Roboto"/>
              </a:rPr>
              <a:t>τον παρακάτω σύνδεσμο:</a:t>
            </a:r>
            <a:endParaRPr lang="en-US" sz="6000" dirty="0">
              <a:solidFill>
                <a:schemeClr val="bg2"/>
              </a:solidFill>
              <a:latin typeface="Roboto"/>
              <a:cs typeface="Roboto"/>
            </a:endParaRPr>
          </a:p>
        </p:txBody>
      </p:sp>
      <p:sp>
        <p:nvSpPr>
          <p:cNvPr id="8" name="Slide Number Placeholder 7">
            <a:extLst>
              <a:ext uri="{FF2B5EF4-FFF2-40B4-BE49-F238E27FC236}">
                <a16:creationId xmlns:a16="http://schemas.microsoft.com/office/drawing/2014/main" id="{76274EFE-F071-FE40-906F-B45B108E2D73}"/>
              </a:ext>
            </a:extLst>
          </p:cNvPr>
          <p:cNvSpPr>
            <a:spLocks noGrp="1"/>
          </p:cNvSpPr>
          <p:nvPr>
            <p:ph type="sldNum" sz="quarter" idx="2"/>
          </p:nvPr>
        </p:nvSpPr>
        <p:spPr/>
        <p:txBody>
          <a:bodyPr/>
          <a:lstStyle/>
          <a:p>
            <a:fld id="{86CB4B4D-7CA3-9044-876B-883B54F8677D}" type="slidenum">
              <a:rPr lang="en-GR" smtClean="0"/>
              <a:pPr/>
              <a:t>24</a:t>
            </a:fld>
            <a:endParaRPr lang="en-GR" dirty="0"/>
          </a:p>
        </p:txBody>
      </p:sp>
      <p:pic>
        <p:nvPicPr>
          <p:cNvPr id="7" name="Picture 6">
            <a:extLst>
              <a:ext uri="{FF2B5EF4-FFF2-40B4-BE49-F238E27FC236}">
                <a16:creationId xmlns:a16="http://schemas.microsoft.com/office/drawing/2014/main" id="{DB6BE4C0-EAEF-EB42-949B-7C2CE6DCED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61003" y="5729470"/>
            <a:ext cx="12061993" cy="4220730"/>
          </a:xfrm>
          <a:prstGeom prst="rect">
            <a:avLst/>
          </a:prstGeom>
        </p:spPr>
      </p:pic>
      <p:sp>
        <p:nvSpPr>
          <p:cNvPr id="9" name="Down Arrow 8">
            <a:extLst>
              <a:ext uri="{FF2B5EF4-FFF2-40B4-BE49-F238E27FC236}">
                <a16:creationId xmlns:a16="http://schemas.microsoft.com/office/drawing/2014/main" id="{C05F3956-7D62-8842-AAC6-2B78DD18FBDB}"/>
              </a:ext>
            </a:extLst>
          </p:cNvPr>
          <p:cNvSpPr/>
          <p:nvPr/>
        </p:nvSpPr>
        <p:spPr>
          <a:xfrm rot="16200000">
            <a:off x="12144292" y="6964177"/>
            <a:ext cx="611421" cy="1139894"/>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62438586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796" y="261256"/>
            <a:ext cx="22232408" cy="2074993"/>
          </a:xfrm>
          <a:noFill/>
        </p:spPr>
        <p:txBody>
          <a:bodyPr>
            <a:normAutofit/>
          </a:bodyPr>
          <a:lstStyle/>
          <a:p>
            <a:pPr algn="l"/>
            <a:r>
              <a:rPr lang="el-GR" sz="6000" dirty="0">
                <a:solidFill>
                  <a:schemeClr val="bg2"/>
                </a:solidFill>
                <a:latin typeface="Roboto"/>
                <a:cs typeface="Roboto"/>
              </a:rPr>
              <a:t>Ο «Πίνακας Λειτουργιών», περιέχει τις παρακάτω καρτέλες:</a:t>
            </a:r>
            <a:endParaRPr lang="en-US" sz="6000" dirty="0">
              <a:solidFill>
                <a:schemeClr val="bg2"/>
              </a:solidFill>
              <a:latin typeface="Roboto"/>
              <a:cs typeface="Roboto"/>
            </a:endParaRPr>
          </a:p>
        </p:txBody>
      </p:sp>
      <p:pic>
        <p:nvPicPr>
          <p:cNvPr id="4" name="Picture 3">
            <a:extLst>
              <a:ext uri="{FF2B5EF4-FFF2-40B4-BE49-F238E27FC236}">
                <a16:creationId xmlns:a16="http://schemas.microsoft.com/office/drawing/2014/main" id="{7AF29BFD-303B-414B-87D0-F0D080E567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75203" y="2336249"/>
            <a:ext cx="12856060" cy="4767361"/>
          </a:xfrm>
          <a:prstGeom prst="rect">
            <a:avLst/>
          </a:prstGeom>
        </p:spPr>
      </p:pic>
      <p:sp>
        <p:nvSpPr>
          <p:cNvPr id="8" name="Slide Number Placeholder 7">
            <a:extLst>
              <a:ext uri="{FF2B5EF4-FFF2-40B4-BE49-F238E27FC236}">
                <a16:creationId xmlns:a16="http://schemas.microsoft.com/office/drawing/2014/main" id="{76274EFE-F071-FE40-906F-B45B108E2D73}"/>
              </a:ext>
            </a:extLst>
          </p:cNvPr>
          <p:cNvSpPr>
            <a:spLocks noGrp="1"/>
          </p:cNvSpPr>
          <p:nvPr>
            <p:ph type="sldNum" sz="quarter" idx="2"/>
          </p:nvPr>
        </p:nvSpPr>
        <p:spPr/>
        <p:txBody>
          <a:bodyPr/>
          <a:lstStyle/>
          <a:p>
            <a:fld id="{86CB4B4D-7CA3-9044-876B-883B54F8677D}" type="slidenum">
              <a:rPr lang="en-GR" smtClean="0"/>
              <a:pPr/>
              <a:t>25</a:t>
            </a:fld>
            <a:endParaRPr lang="en-GR" dirty="0"/>
          </a:p>
        </p:txBody>
      </p:sp>
      <p:sp>
        <p:nvSpPr>
          <p:cNvPr id="7" name="Title 1">
            <a:extLst>
              <a:ext uri="{FF2B5EF4-FFF2-40B4-BE49-F238E27FC236}">
                <a16:creationId xmlns:a16="http://schemas.microsoft.com/office/drawing/2014/main" id="{72CB10FD-7DBC-F34F-AECB-B80B5EBE711D}"/>
              </a:ext>
            </a:extLst>
          </p:cNvPr>
          <p:cNvSpPr txBox="1">
            <a:spLocks/>
          </p:cNvSpPr>
          <p:nvPr/>
        </p:nvSpPr>
        <p:spPr>
          <a:xfrm>
            <a:off x="1332368" y="7731888"/>
            <a:ext cx="22232408" cy="5613721"/>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2500" lnSpcReduction="1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857250" indent="-857250" algn="l" hangingPunct="1">
              <a:buFont typeface="Arial" panose="020B0604020202020204" pitchFamily="34" charset="0"/>
              <a:buChar char="•"/>
            </a:pPr>
            <a:r>
              <a:rPr lang="el-GR" sz="6000" b="1" dirty="0">
                <a:solidFill>
                  <a:schemeClr val="bg2"/>
                </a:solidFill>
                <a:latin typeface="Roboto"/>
                <a:cs typeface="Roboto"/>
              </a:rPr>
              <a:t>ΤΑ ΔΕΔΟΜΕΝΑ ΜΟΥ</a:t>
            </a:r>
            <a:r>
              <a:rPr lang="el-GR" sz="6000" dirty="0">
                <a:solidFill>
                  <a:schemeClr val="bg2"/>
                </a:solidFill>
                <a:latin typeface="Roboto"/>
                <a:cs typeface="Roboto"/>
              </a:rPr>
              <a:t>: Πρόσβαση στα σύνολα δεδομένων που έχετε ανεβάσει, καθώς και προσθήκη νέου.</a:t>
            </a:r>
          </a:p>
          <a:p>
            <a:pPr marL="857250" indent="-857250" algn="l" hangingPunct="1">
              <a:buFont typeface="Arial" panose="020B0604020202020204" pitchFamily="34" charset="0"/>
              <a:buChar char="•"/>
            </a:pPr>
            <a:r>
              <a:rPr lang="el-GR" sz="6000" b="1" dirty="0">
                <a:solidFill>
                  <a:schemeClr val="bg2"/>
                </a:solidFill>
                <a:latin typeface="Roboto"/>
                <a:cs typeface="Roboto"/>
              </a:rPr>
              <a:t>ΠΕΡΙΟΡΙΣΜΕΝΟΙ ΠΟΡΟΙ</a:t>
            </a:r>
            <a:r>
              <a:rPr lang="el-GR" sz="6000" dirty="0">
                <a:solidFill>
                  <a:schemeClr val="bg2"/>
                </a:solidFill>
                <a:latin typeface="Roboto"/>
                <a:cs typeface="Roboto"/>
              </a:rPr>
              <a:t>: Διαχείριση των αιτήσεων πρόσβασης σε περιορισμένα σύνολα δεδομένων που έχετε ανεβάσει.</a:t>
            </a:r>
          </a:p>
          <a:p>
            <a:pPr marL="857250" indent="-857250" algn="l" hangingPunct="1">
              <a:buFont typeface="Arial" panose="020B0604020202020204" pitchFamily="34" charset="0"/>
              <a:buChar char="•"/>
            </a:pPr>
            <a:r>
              <a:rPr lang="el-GR" sz="6000" b="1" dirty="0">
                <a:solidFill>
                  <a:schemeClr val="bg2"/>
                </a:solidFill>
                <a:latin typeface="Roboto"/>
                <a:cs typeface="Roboto"/>
              </a:rPr>
              <a:t>ΙΔΡΥΜΑ</a:t>
            </a:r>
            <a:r>
              <a:rPr lang="el-GR" sz="6000" dirty="0">
                <a:solidFill>
                  <a:schemeClr val="bg2"/>
                </a:solidFill>
                <a:latin typeface="Roboto"/>
                <a:cs typeface="Roboto"/>
              </a:rPr>
              <a:t>: Πρόσβαση στη σελίδα διαχείρισης του ιδρύματός σας.</a:t>
            </a:r>
          </a:p>
          <a:p>
            <a:pPr marL="857250" indent="-857250" algn="l" hangingPunct="1">
              <a:buFont typeface="Arial" panose="020B0604020202020204" pitchFamily="34" charset="0"/>
              <a:buChar char="•"/>
            </a:pPr>
            <a:r>
              <a:rPr lang="el-GR" sz="6000" b="1" dirty="0">
                <a:solidFill>
                  <a:schemeClr val="bg2"/>
                </a:solidFill>
                <a:latin typeface="Roboto"/>
                <a:cs typeface="Roboto"/>
              </a:rPr>
              <a:t>ΡΟΗ</a:t>
            </a:r>
            <a:r>
              <a:rPr lang="en-US" sz="6000" b="1" dirty="0">
                <a:solidFill>
                  <a:schemeClr val="bg2"/>
                </a:solidFill>
                <a:latin typeface="Roboto"/>
                <a:cs typeface="Roboto"/>
              </a:rPr>
              <a:t> </a:t>
            </a:r>
            <a:r>
              <a:rPr lang="el-GR" sz="6000" b="1" dirty="0">
                <a:solidFill>
                  <a:schemeClr val="bg2"/>
                </a:solidFill>
                <a:latin typeface="Roboto"/>
                <a:cs typeface="Roboto"/>
              </a:rPr>
              <a:t>ΔΡΑΣΤΗΡΙΟΤΗΤΩΝ</a:t>
            </a:r>
            <a:r>
              <a:rPr lang="el-GR" sz="6000" dirty="0">
                <a:solidFill>
                  <a:schemeClr val="bg2"/>
                </a:solidFill>
                <a:latin typeface="Roboto"/>
                <a:cs typeface="Roboto"/>
              </a:rPr>
              <a:t>: Προβολή των δραστηριοτήτων σας στο </a:t>
            </a:r>
            <a:r>
              <a:rPr lang="en-US" sz="6000" dirty="0">
                <a:solidFill>
                  <a:schemeClr val="bg2"/>
                </a:solidFill>
                <a:latin typeface="Roboto"/>
                <a:cs typeface="Roboto"/>
              </a:rPr>
              <a:t>HEAL</a:t>
            </a:r>
            <a:r>
              <a:rPr lang="el-GR" sz="6000" dirty="0">
                <a:solidFill>
                  <a:schemeClr val="bg2"/>
                </a:solidFill>
                <a:latin typeface="Roboto"/>
                <a:cs typeface="Roboto"/>
              </a:rPr>
              <a:t>-</a:t>
            </a:r>
            <a:r>
              <a:rPr lang="en-US" sz="6000" dirty="0">
                <a:solidFill>
                  <a:schemeClr val="bg2"/>
                </a:solidFill>
                <a:latin typeface="Roboto"/>
                <a:cs typeface="Roboto"/>
              </a:rPr>
              <a:t>Link</a:t>
            </a:r>
            <a:r>
              <a:rPr lang="el-GR" sz="6000" dirty="0">
                <a:solidFill>
                  <a:schemeClr val="bg2"/>
                </a:solidFill>
                <a:latin typeface="Roboto"/>
                <a:cs typeface="Roboto"/>
              </a:rPr>
              <a:t>,</a:t>
            </a:r>
            <a:r>
              <a:rPr lang="en-US" sz="6000" dirty="0">
                <a:solidFill>
                  <a:schemeClr val="bg2"/>
                </a:solidFill>
                <a:latin typeface="Roboto"/>
                <a:cs typeface="Roboto"/>
              </a:rPr>
              <a:t> </a:t>
            </a:r>
            <a:r>
              <a:rPr lang="el-GR" sz="6000" dirty="0">
                <a:solidFill>
                  <a:schemeClr val="bg2"/>
                </a:solidFill>
                <a:latin typeface="Roboto"/>
                <a:cs typeface="Roboto"/>
              </a:rPr>
              <a:t>ταξινομημένες χρονικά.</a:t>
            </a:r>
            <a:endParaRPr lang="en-US" sz="6000" dirty="0">
              <a:solidFill>
                <a:schemeClr val="bg2"/>
              </a:solidFill>
              <a:latin typeface="Roboto"/>
              <a:cs typeface="Roboto"/>
            </a:endParaRPr>
          </a:p>
        </p:txBody>
      </p:sp>
    </p:spTree>
    <p:extLst>
      <p:ext uri="{BB962C8B-B14F-4D97-AF65-F5344CB8AC3E}">
        <p14:creationId xmlns:p14="http://schemas.microsoft.com/office/powerpoint/2010/main" val="62508573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697D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30471" y="4302044"/>
            <a:ext cx="18723057" cy="4648200"/>
          </a:xfrm>
        </p:spPr>
        <p:txBody>
          <a:bodyPr>
            <a:normAutofit/>
          </a:bodyPr>
          <a:lstStyle/>
          <a:p>
            <a:r>
              <a:rPr lang="el-GR" dirty="0">
                <a:solidFill>
                  <a:schemeClr val="bg2"/>
                </a:solidFill>
                <a:latin typeface="Roboto"/>
                <a:cs typeface="Roboto"/>
              </a:rPr>
              <a:t>Δημοσίευση Δεδομένων</a:t>
            </a:r>
            <a:endParaRPr lang="en-US" dirty="0">
              <a:solidFill>
                <a:schemeClr val="bg2"/>
              </a:solidFill>
              <a:latin typeface="Roboto"/>
              <a:cs typeface="Roboto"/>
            </a:endParaRPr>
          </a:p>
        </p:txBody>
      </p:sp>
      <p:sp>
        <p:nvSpPr>
          <p:cNvPr id="6" name="Slide Number Placeholder 5">
            <a:extLst>
              <a:ext uri="{FF2B5EF4-FFF2-40B4-BE49-F238E27FC236}">
                <a16:creationId xmlns:a16="http://schemas.microsoft.com/office/drawing/2014/main" id="{2403362D-ABD0-A246-9810-A1544EB80F23}"/>
              </a:ext>
            </a:extLst>
          </p:cNvPr>
          <p:cNvSpPr>
            <a:spLocks noGrp="1"/>
          </p:cNvSpPr>
          <p:nvPr>
            <p:ph type="sldNum" sz="quarter" idx="2"/>
          </p:nvPr>
        </p:nvSpPr>
        <p:spPr/>
        <p:txBody>
          <a:bodyPr/>
          <a:lstStyle/>
          <a:p>
            <a:fld id="{86CB4B4D-7CA3-9044-876B-883B54F8677D}" type="slidenum">
              <a:rPr lang="en-GR" smtClean="0"/>
              <a:pPr/>
              <a:t>26</a:t>
            </a:fld>
            <a:endParaRPr lang="en-GR" dirty="0"/>
          </a:p>
        </p:txBody>
      </p:sp>
    </p:spTree>
    <p:extLst>
      <p:ext uri="{BB962C8B-B14F-4D97-AF65-F5344CB8AC3E}">
        <p14:creationId xmlns:p14="http://schemas.microsoft.com/office/powerpoint/2010/main" val="200908873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796" y="261256"/>
            <a:ext cx="22232408" cy="2074993"/>
          </a:xfrm>
          <a:noFill/>
        </p:spPr>
        <p:txBody>
          <a:bodyPr>
            <a:normAutofit/>
          </a:bodyPr>
          <a:lstStyle/>
          <a:p>
            <a:pPr algn="l"/>
            <a:r>
              <a:rPr lang="el-GR" sz="6000" dirty="0">
                <a:solidFill>
                  <a:schemeClr val="bg2"/>
                </a:solidFill>
                <a:latin typeface="Roboto"/>
                <a:cs typeface="Roboto"/>
              </a:rPr>
              <a:t>Στον «Πίνακα Λειτουργιών» επιλέξτε «ΤΑ ΔΕΔΟΜΕΝΑ ΜΟΥ».</a:t>
            </a:r>
            <a:endParaRPr lang="en-US" sz="6000" dirty="0">
              <a:solidFill>
                <a:schemeClr val="bg2"/>
              </a:solidFill>
              <a:latin typeface="Roboto"/>
              <a:cs typeface="Roboto"/>
            </a:endParaRPr>
          </a:p>
        </p:txBody>
      </p:sp>
      <p:pic>
        <p:nvPicPr>
          <p:cNvPr id="4" name="Picture 3">
            <a:extLst>
              <a:ext uri="{FF2B5EF4-FFF2-40B4-BE49-F238E27FC236}">
                <a16:creationId xmlns:a16="http://schemas.microsoft.com/office/drawing/2014/main" id="{7AF29BFD-303B-414B-87D0-F0D080E567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50981" y="4064122"/>
            <a:ext cx="18730478" cy="6945748"/>
          </a:xfrm>
          <a:prstGeom prst="rect">
            <a:avLst/>
          </a:prstGeom>
        </p:spPr>
      </p:pic>
      <p:sp>
        <p:nvSpPr>
          <p:cNvPr id="6" name="Down Arrow 5">
            <a:extLst>
              <a:ext uri="{FF2B5EF4-FFF2-40B4-BE49-F238E27FC236}">
                <a16:creationId xmlns:a16="http://schemas.microsoft.com/office/drawing/2014/main" id="{CDF002B2-12B7-BE45-9EBD-0C3239FC8F02}"/>
              </a:ext>
            </a:extLst>
          </p:cNvPr>
          <p:cNvSpPr/>
          <p:nvPr/>
        </p:nvSpPr>
        <p:spPr>
          <a:xfrm>
            <a:off x="5657222" y="6031992"/>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Slide Number Placeholder 7">
            <a:extLst>
              <a:ext uri="{FF2B5EF4-FFF2-40B4-BE49-F238E27FC236}">
                <a16:creationId xmlns:a16="http://schemas.microsoft.com/office/drawing/2014/main" id="{76274EFE-F071-FE40-906F-B45B108E2D73}"/>
              </a:ext>
            </a:extLst>
          </p:cNvPr>
          <p:cNvSpPr>
            <a:spLocks noGrp="1"/>
          </p:cNvSpPr>
          <p:nvPr>
            <p:ph type="sldNum" sz="quarter" idx="2"/>
          </p:nvPr>
        </p:nvSpPr>
        <p:spPr/>
        <p:txBody>
          <a:bodyPr/>
          <a:lstStyle/>
          <a:p>
            <a:fld id="{86CB4B4D-7CA3-9044-876B-883B54F8677D}" type="slidenum">
              <a:rPr lang="en-GR" smtClean="0"/>
              <a:pPr/>
              <a:t>27</a:t>
            </a:fld>
            <a:endParaRPr lang="en-GR" dirty="0"/>
          </a:p>
        </p:txBody>
      </p:sp>
    </p:spTree>
    <p:extLst>
      <p:ext uri="{BB962C8B-B14F-4D97-AF65-F5344CB8AC3E}">
        <p14:creationId xmlns:p14="http://schemas.microsoft.com/office/powerpoint/2010/main" val="54406233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228600"/>
            <a:ext cx="23812500" cy="3513668"/>
          </a:xfrm>
          <a:noFill/>
        </p:spPr>
        <p:txBody>
          <a:bodyPr>
            <a:normAutofit/>
          </a:bodyPr>
          <a:lstStyle/>
          <a:p>
            <a:pPr algn="l"/>
            <a:r>
              <a:rPr lang="el-GR" sz="6600" dirty="0">
                <a:solidFill>
                  <a:schemeClr val="bg2"/>
                </a:solidFill>
                <a:latin typeface="Roboto"/>
                <a:cs typeface="Roboto"/>
              </a:rPr>
              <a:t>Επιλέξτε «ΠΡΟΣΘΗΚΗ ΔΕΔΟΜΕΝΩΝ»…</a:t>
            </a:r>
            <a:endParaRPr lang="en-US" sz="6600" dirty="0">
              <a:solidFill>
                <a:schemeClr val="bg2"/>
              </a:solidFill>
              <a:latin typeface="Roboto"/>
              <a:cs typeface="Roboto"/>
            </a:endParaRPr>
          </a:p>
        </p:txBody>
      </p:sp>
      <p:sp>
        <p:nvSpPr>
          <p:cNvPr id="4" name="Title 1">
            <a:extLst>
              <a:ext uri="{FF2B5EF4-FFF2-40B4-BE49-F238E27FC236}">
                <a16:creationId xmlns:a16="http://schemas.microsoft.com/office/drawing/2014/main" id="{83D8BB7E-B62F-5746-B3E3-BF3F140A2319}"/>
              </a:ext>
            </a:extLst>
          </p:cNvPr>
          <p:cNvSpPr txBox="1">
            <a:spLocks/>
          </p:cNvSpPr>
          <p:nvPr/>
        </p:nvSpPr>
        <p:spPr>
          <a:xfrm>
            <a:off x="273050" y="8807878"/>
            <a:ext cx="23787100" cy="3513668"/>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b="1" i="1" dirty="0">
                <a:solidFill>
                  <a:schemeClr val="bg2"/>
                </a:solidFill>
                <a:latin typeface="Roboto"/>
                <a:cs typeface="Roboto"/>
              </a:rPr>
              <a:t>Μεταδεδομένα</a:t>
            </a:r>
            <a:r>
              <a:rPr lang="el-GR" sz="6600" dirty="0">
                <a:solidFill>
                  <a:schemeClr val="bg2"/>
                </a:solidFill>
                <a:latin typeface="Roboto"/>
                <a:cs typeface="Roboto"/>
              </a:rPr>
              <a:t>: Ένα σύνολο γνωρισμάτων που περιγράφουν και συνοδεύουν ένα σύνολο δεδομένων.</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1943C275-A21F-464C-98D9-415BADF3F6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80844" y="3102533"/>
            <a:ext cx="6963855" cy="2445323"/>
          </a:xfrm>
          <a:prstGeom prst="rect">
            <a:avLst/>
          </a:prstGeom>
        </p:spPr>
      </p:pic>
      <p:sp>
        <p:nvSpPr>
          <p:cNvPr id="7" name="Title 1">
            <a:extLst>
              <a:ext uri="{FF2B5EF4-FFF2-40B4-BE49-F238E27FC236}">
                <a16:creationId xmlns:a16="http://schemas.microsoft.com/office/drawing/2014/main" id="{7E4B1D82-1DD1-AB46-AB0C-CDB093589A90}"/>
              </a:ext>
            </a:extLst>
          </p:cNvPr>
          <p:cNvSpPr txBox="1">
            <a:spLocks/>
          </p:cNvSpPr>
          <p:nvPr/>
        </p:nvSpPr>
        <p:spPr>
          <a:xfrm>
            <a:off x="273050" y="5511802"/>
            <a:ext cx="23360673" cy="3513668"/>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…ώστε να ξεκινήσει η διαδικασία δημιουργίας μεταδεδομένων.</a:t>
            </a:r>
            <a:endParaRPr lang="en-US" sz="6600" dirty="0">
              <a:solidFill>
                <a:schemeClr val="bg2"/>
              </a:solidFill>
              <a:latin typeface="Roboto"/>
              <a:cs typeface="Roboto"/>
            </a:endParaRPr>
          </a:p>
        </p:txBody>
      </p:sp>
      <p:sp>
        <p:nvSpPr>
          <p:cNvPr id="9" name="Slide Number Placeholder 8">
            <a:extLst>
              <a:ext uri="{FF2B5EF4-FFF2-40B4-BE49-F238E27FC236}">
                <a16:creationId xmlns:a16="http://schemas.microsoft.com/office/drawing/2014/main" id="{C1493CCF-C91F-5642-A05F-F9DED08D423E}"/>
              </a:ext>
            </a:extLst>
          </p:cNvPr>
          <p:cNvSpPr>
            <a:spLocks noGrp="1"/>
          </p:cNvSpPr>
          <p:nvPr>
            <p:ph type="sldNum" sz="quarter" idx="2"/>
          </p:nvPr>
        </p:nvSpPr>
        <p:spPr/>
        <p:txBody>
          <a:bodyPr/>
          <a:lstStyle/>
          <a:p>
            <a:fld id="{86CB4B4D-7CA3-9044-876B-883B54F8677D}" type="slidenum">
              <a:rPr lang="en-GR" smtClean="0"/>
              <a:pPr/>
              <a:t>28</a:t>
            </a:fld>
            <a:endParaRPr lang="en-GR" dirty="0"/>
          </a:p>
        </p:txBody>
      </p:sp>
    </p:spTree>
    <p:extLst>
      <p:ext uri="{BB962C8B-B14F-4D97-AF65-F5344CB8AC3E}">
        <p14:creationId xmlns:p14="http://schemas.microsoft.com/office/powerpoint/2010/main" val="282771729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2560" y="3723398"/>
            <a:ext cx="22126372" cy="3631474"/>
          </a:xfrm>
        </p:spPr>
        <p:txBody>
          <a:bodyPr>
            <a:normAutofit/>
          </a:bodyPr>
          <a:lstStyle/>
          <a:p>
            <a:pPr algn="l"/>
            <a:r>
              <a:rPr lang="el-GR" sz="8800" dirty="0">
                <a:solidFill>
                  <a:schemeClr val="bg1">
                    <a:lumMod val="95000"/>
                  </a:schemeClr>
                </a:solidFill>
                <a:latin typeface="Roboto"/>
                <a:cs typeface="Roboto"/>
              </a:rPr>
              <a:t>Ως Επισκέπτης του </a:t>
            </a:r>
            <a:r>
              <a:rPr lang="en-US" sz="8800" dirty="0">
                <a:solidFill>
                  <a:schemeClr val="bg1">
                    <a:lumMod val="95000"/>
                  </a:schemeClr>
                </a:solidFill>
                <a:latin typeface="Roboto"/>
                <a:cs typeface="Roboto"/>
              </a:rPr>
              <a:t>HEAL Link </a:t>
            </a:r>
            <a:r>
              <a:rPr lang="el-GR" sz="8800" dirty="0">
                <a:solidFill>
                  <a:schemeClr val="bg1">
                    <a:lumMod val="95000"/>
                  </a:schemeClr>
                </a:solidFill>
                <a:latin typeface="Roboto"/>
                <a:cs typeface="Roboto"/>
              </a:rPr>
              <a:t>μπορείτε να:</a:t>
            </a:r>
            <a:endParaRPr lang="en-US" sz="8800" dirty="0">
              <a:solidFill>
                <a:schemeClr val="bg1">
                  <a:lumMod val="95000"/>
                </a:schemeClr>
              </a:solidFill>
              <a:latin typeface="Roboto"/>
              <a:cs typeface="Roboto"/>
            </a:endParaRPr>
          </a:p>
        </p:txBody>
      </p:sp>
      <p:sp>
        <p:nvSpPr>
          <p:cNvPr id="3" name="Title 1">
            <a:extLst>
              <a:ext uri="{FF2B5EF4-FFF2-40B4-BE49-F238E27FC236}">
                <a16:creationId xmlns:a16="http://schemas.microsoft.com/office/drawing/2014/main" id="{62F0B005-DDF3-4C5F-9B8D-7E0FB729AB9B}"/>
              </a:ext>
            </a:extLst>
          </p:cNvPr>
          <p:cNvSpPr txBox="1">
            <a:spLocks/>
          </p:cNvSpPr>
          <p:nvPr/>
        </p:nvSpPr>
        <p:spPr>
          <a:xfrm>
            <a:off x="1422559" y="7258756"/>
            <a:ext cx="21651929" cy="555655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1143000" indent="-1143000" algn="l" hangingPunct="1">
              <a:buFont typeface="Arial" panose="020B0604020202020204" pitchFamily="34" charset="0"/>
              <a:buChar char="•"/>
            </a:pPr>
            <a:r>
              <a:rPr lang="el-GR" sz="6000" dirty="0">
                <a:solidFill>
                  <a:schemeClr val="bg1">
                    <a:lumMod val="95000"/>
                  </a:schemeClr>
                </a:solidFill>
                <a:latin typeface="Roboto"/>
                <a:cs typeface="Roboto"/>
              </a:rPr>
              <a:t>Αναζητήσετε και να κατεβάσετε σύνολα δεδομένων</a:t>
            </a:r>
          </a:p>
          <a:p>
            <a:pPr marL="1143000" indent="-1143000" algn="l" hangingPunct="1">
              <a:buFont typeface="Arial" panose="020B0604020202020204" pitchFamily="34" charset="0"/>
              <a:buChar char="•"/>
            </a:pPr>
            <a:r>
              <a:rPr lang="el-GR" sz="6000" dirty="0">
                <a:solidFill>
                  <a:schemeClr val="bg1">
                    <a:lumMod val="95000"/>
                  </a:schemeClr>
                </a:solidFill>
                <a:latin typeface="Roboto"/>
                <a:cs typeface="Roboto"/>
              </a:rPr>
              <a:t>Ζητήσετε πρόσβαση σε περιορισμένα σύνολα δεδομένων</a:t>
            </a:r>
          </a:p>
          <a:p>
            <a:pPr marL="1143000" indent="-1143000" algn="l" hangingPunct="1">
              <a:buFont typeface="Arial" panose="020B0604020202020204" pitchFamily="34" charset="0"/>
              <a:buChar char="•"/>
            </a:pPr>
            <a:endParaRPr lang="en-US" sz="6000" dirty="0">
              <a:solidFill>
                <a:schemeClr val="bg1">
                  <a:lumMod val="95000"/>
                </a:schemeClr>
              </a:solidFill>
              <a:latin typeface="Roboto"/>
              <a:cs typeface="Roboto"/>
            </a:endParaRPr>
          </a:p>
        </p:txBody>
      </p:sp>
      <p:sp>
        <p:nvSpPr>
          <p:cNvPr id="4" name="Title 1">
            <a:extLst>
              <a:ext uri="{FF2B5EF4-FFF2-40B4-BE49-F238E27FC236}">
                <a16:creationId xmlns:a16="http://schemas.microsoft.com/office/drawing/2014/main" id="{0F3DF2BF-A406-4D12-A20E-AFF2B8364F3B}"/>
              </a:ext>
            </a:extLst>
          </p:cNvPr>
          <p:cNvSpPr txBox="1">
            <a:spLocks/>
          </p:cNvSpPr>
          <p:nvPr/>
        </p:nvSpPr>
        <p:spPr>
          <a:xfrm>
            <a:off x="1682206" y="596536"/>
            <a:ext cx="20828000" cy="363147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r>
              <a:rPr lang="el-GR" sz="9600" dirty="0">
                <a:solidFill>
                  <a:schemeClr val="bg1">
                    <a:lumMod val="95000"/>
                  </a:schemeClr>
                </a:solidFill>
                <a:latin typeface="Roboto"/>
                <a:cs typeface="Roboto"/>
              </a:rPr>
              <a:t>Επισκέπτης</a:t>
            </a:r>
            <a:endParaRPr lang="en-US" sz="9600" dirty="0">
              <a:solidFill>
                <a:schemeClr val="bg1">
                  <a:lumMod val="95000"/>
                </a:schemeClr>
              </a:solidFill>
              <a:latin typeface="Roboto"/>
              <a:cs typeface="Roboto"/>
            </a:endParaRPr>
          </a:p>
        </p:txBody>
      </p:sp>
      <p:sp>
        <p:nvSpPr>
          <p:cNvPr id="8" name="Slide Number Placeholder 7">
            <a:extLst>
              <a:ext uri="{FF2B5EF4-FFF2-40B4-BE49-F238E27FC236}">
                <a16:creationId xmlns:a16="http://schemas.microsoft.com/office/drawing/2014/main" id="{3C4D954A-5199-F240-846E-7D30C9514750}"/>
              </a:ext>
            </a:extLst>
          </p:cNvPr>
          <p:cNvSpPr>
            <a:spLocks noGrp="1"/>
          </p:cNvSpPr>
          <p:nvPr>
            <p:ph type="sldNum" sz="quarter" idx="2"/>
          </p:nvPr>
        </p:nvSpPr>
        <p:spPr/>
        <p:txBody>
          <a:bodyPr/>
          <a:lstStyle/>
          <a:p>
            <a:fld id="{86CB4B4D-7CA3-9044-876B-883B54F8677D}" type="slidenum">
              <a:rPr lang="en-GR" smtClean="0"/>
              <a:pPr/>
              <a:t>2</a:t>
            </a:fld>
            <a:endParaRPr lang="en-GR" dirty="0"/>
          </a:p>
        </p:txBody>
      </p:sp>
    </p:spTree>
    <p:extLst>
      <p:ext uri="{BB962C8B-B14F-4D97-AF65-F5344CB8AC3E}">
        <p14:creationId xmlns:p14="http://schemas.microsoft.com/office/powerpoint/2010/main" val="67095214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34E3F45-ED93-744E-B4F3-DEDD2F2F4F73}"/>
              </a:ext>
            </a:extLst>
          </p:cNvPr>
          <p:cNvPicPr>
            <a:picLocks noChangeAspect="1"/>
          </p:cNvPicPr>
          <p:nvPr/>
        </p:nvPicPr>
        <p:blipFill rotWithShape="1">
          <a:blip r:embed="rId2">
            <a:extLst>
              <a:ext uri="{28A0092B-C50C-407E-A947-70E740481C1C}">
                <a14:useLocalDpi xmlns:a14="http://schemas.microsoft.com/office/drawing/2010/main" val="0"/>
              </a:ext>
            </a:extLst>
          </a:blip>
          <a:srcRect l="29416" r="27222"/>
          <a:stretch/>
        </p:blipFill>
        <p:spPr>
          <a:xfrm>
            <a:off x="12663054" y="2225386"/>
            <a:ext cx="9310255" cy="11043351"/>
          </a:xfrm>
          <a:prstGeom prst="rect">
            <a:avLst/>
          </a:prstGeom>
        </p:spPr>
      </p:pic>
      <p:sp>
        <p:nvSpPr>
          <p:cNvPr id="14" name="Title 1">
            <a:extLst>
              <a:ext uri="{FF2B5EF4-FFF2-40B4-BE49-F238E27FC236}">
                <a16:creationId xmlns:a16="http://schemas.microsoft.com/office/drawing/2014/main" id="{82997809-BA2D-0949-8E3B-01A3D175F56E}"/>
              </a:ext>
            </a:extLst>
          </p:cNvPr>
          <p:cNvSpPr>
            <a:spLocks noGrp="1"/>
          </p:cNvSpPr>
          <p:nvPr>
            <p:ph type="title"/>
          </p:nvPr>
        </p:nvSpPr>
        <p:spPr>
          <a:xfrm>
            <a:off x="273050" y="228600"/>
            <a:ext cx="23787100" cy="1885950"/>
          </a:xfrm>
          <a:noFill/>
        </p:spPr>
        <p:txBody>
          <a:bodyPr>
            <a:normAutofit/>
          </a:bodyPr>
          <a:lstStyle/>
          <a:p>
            <a:r>
              <a:rPr lang="el-GR" sz="6600" dirty="0">
                <a:solidFill>
                  <a:schemeClr val="bg2"/>
                </a:solidFill>
                <a:latin typeface="Roboto"/>
                <a:cs typeface="Roboto"/>
              </a:rPr>
              <a:t>Φόρμα Δημιουργίας Μεταδεδομένων</a:t>
            </a:r>
            <a:endParaRPr lang="en-US" sz="6600" dirty="0">
              <a:solidFill>
                <a:schemeClr val="bg2"/>
              </a:solidFill>
              <a:latin typeface="Roboto"/>
              <a:cs typeface="Roboto"/>
            </a:endParaRPr>
          </a:p>
        </p:txBody>
      </p:sp>
      <p:sp>
        <p:nvSpPr>
          <p:cNvPr id="4" name="Title 1">
            <a:extLst>
              <a:ext uri="{FF2B5EF4-FFF2-40B4-BE49-F238E27FC236}">
                <a16:creationId xmlns:a16="http://schemas.microsoft.com/office/drawing/2014/main" id="{61BC2FA1-BE81-4D56-84CC-CB6A4E7F4347}"/>
              </a:ext>
            </a:extLst>
          </p:cNvPr>
          <p:cNvSpPr txBox="1">
            <a:spLocks/>
          </p:cNvSpPr>
          <p:nvPr/>
        </p:nvSpPr>
        <p:spPr>
          <a:xfrm>
            <a:off x="494723" y="5331692"/>
            <a:ext cx="11311454" cy="3513668"/>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b="1" dirty="0">
                <a:solidFill>
                  <a:schemeClr val="bg2"/>
                </a:solidFill>
                <a:latin typeface="Roboto"/>
                <a:cs typeface="Roboto"/>
              </a:rPr>
              <a:t>Προσοχή</a:t>
            </a:r>
            <a:r>
              <a:rPr lang="el-GR" sz="6600" dirty="0">
                <a:solidFill>
                  <a:schemeClr val="bg2"/>
                </a:solidFill>
                <a:latin typeface="Roboto"/>
                <a:cs typeface="Roboto"/>
              </a:rPr>
              <a:t>: όλα τα πεδία με </a:t>
            </a:r>
            <a:r>
              <a:rPr lang="el-GR" sz="8000" dirty="0">
                <a:solidFill>
                  <a:srgbClr val="FF0000"/>
                </a:solidFill>
                <a:latin typeface="Roboto"/>
                <a:cs typeface="Roboto"/>
              </a:rPr>
              <a:t>*</a:t>
            </a:r>
            <a:r>
              <a:rPr lang="el-GR" sz="6600" dirty="0">
                <a:solidFill>
                  <a:schemeClr val="bg2"/>
                </a:solidFill>
                <a:latin typeface="Roboto"/>
                <a:cs typeface="Roboto"/>
              </a:rPr>
              <a:t> είναι υποχρεωτικά</a:t>
            </a:r>
            <a:endParaRPr lang="en-US" sz="6600" dirty="0">
              <a:solidFill>
                <a:schemeClr val="bg2"/>
              </a:solidFill>
              <a:latin typeface="Roboto"/>
              <a:cs typeface="Roboto"/>
            </a:endParaRPr>
          </a:p>
        </p:txBody>
      </p:sp>
      <p:sp>
        <p:nvSpPr>
          <p:cNvPr id="6" name="Slide Number Placeholder 5">
            <a:extLst>
              <a:ext uri="{FF2B5EF4-FFF2-40B4-BE49-F238E27FC236}">
                <a16:creationId xmlns:a16="http://schemas.microsoft.com/office/drawing/2014/main" id="{8DC1BDC8-7C61-8741-8658-46C52134CF16}"/>
              </a:ext>
            </a:extLst>
          </p:cNvPr>
          <p:cNvSpPr>
            <a:spLocks noGrp="1"/>
          </p:cNvSpPr>
          <p:nvPr>
            <p:ph type="sldNum" sz="quarter" idx="2"/>
          </p:nvPr>
        </p:nvSpPr>
        <p:spPr/>
        <p:txBody>
          <a:bodyPr/>
          <a:lstStyle/>
          <a:p>
            <a:fld id="{86CB4B4D-7CA3-9044-876B-883B54F8677D}" type="slidenum">
              <a:rPr lang="en-GR" smtClean="0"/>
              <a:pPr/>
              <a:t>29</a:t>
            </a:fld>
            <a:endParaRPr lang="en-GR" dirty="0"/>
          </a:p>
        </p:txBody>
      </p:sp>
    </p:spTree>
    <p:extLst>
      <p:ext uri="{BB962C8B-B14F-4D97-AF65-F5344CB8AC3E}">
        <p14:creationId xmlns:p14="http://schemas.microsoft.com/office/powerpoint/2010/main" val="295935186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8450" y="228600"/>
            <a:ext cx="23761700" cy="2266950"/>
          </a:xfrm>
          <a:noFill/>
        </p:spPr>
        <p:txBody>
          <a:bodyPr>
            <a:normAutofit/>
          </a:bodyPr>
          <a:lstStyle/>
          <a:p>
            <a:pPr algn="l"/>
            <a:r>
              <a:rPr lang="el-GR" sz="6600" dirty="0">
                <a:solidFill>
                  <a:schemeClr val="bg2"/>
                </a:solidFill>
                <a:latin typeface="Roboto"/>
                <a:cs typeface="Roboto"/>
              </a:rPr>
              <a:t>Αρχικά, επιλέξτε έναν Τίτλο για το σύνολο δεδομένων στα Αγγλικά…</a:t>
            </a:r>
            <a:endParaRPr lang="en-US" sz="6600" dirty="0">
              <a:solidFill>
                <a:schemeClr val="bg2"/>
              </a:solidFill>
              <a:latin typeface="Roboto"/>
              <a:cs typeface="Roboto"/>
            </a:endParaRPr>
          </a:p>
        </p:txBody>
      </p:sp>
      <p:pic>
        <p:nvPicPr>
          <p:cNvPr id="4" name="Picture 3">
            <a:extLst>
              <a:ext uri="{FF2B5EF4-FFF2-40B4-BE49-F238E27FC236}">
                <a16:creationId xmlns:a16="http://schemas.microsoft.com/office/drawing/2014/main" id="{7AF29BFD-303B-414B-87D0-F0D080E567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36425" y="3299732"/>
            <a:ext cx="12737226" cy="2322670"/>
          </a:xfrm>
          <a:prstGeom prst="rect">
            <a:avLst/>
          </a:prstGeom>
        </p:spPr>
      </p:pic>
      <p:sp>
        <p:nvSpPr>
          <p:cNvPr id="5" name="Title 1">
            <a:extLst>
              <a:ext uri="{FF2B5EF4-FFF2-40B4-BE49-F238E27FC236}">
                <a16:creationId xmlns:a16="http://schemas.microsoft.com/office/drawing/2014/main" id="{76D5A2BC-B4FE-2D4F-AF84-378CEC4E75A5}"/>
              </a:ext>
            </a:extLst>
          </p:cNvPr>
          <p:cNvSpPr txBox="1">
            <a:spLocks/>
          </p:cNvSpPr>
          <p:nvPr/>
        </p:nvSpPr>
        <p:spPr>
          <a:xfrm>
            <a:off x="298450" y="6362700"/>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…προαιρετικά εισάγετε τον τίτλο στα Ελληνικά.</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14160" y="9608857"/>
            <a:ext cx="12859491" cy="2344966"/>
          </a:xfrm>
          <a:prstGeom prst="rect">
            <a:avLst/>
          </a:prstGeom>
        </p:spPr>
      </p:pic>
      <p:sp>
        <p:nvSpPr>
          <p:cNvPr id="9" name="Slide Number Placeholder 8">
            <a:extLst>
              <a:ext uri="{FF2B5EF4-FFF2-40B4-BE49-F238E27FC236}">
                <a16:creationId xmlns:a16="http://schemas.microsoft.com/office/drawing/2014/main" id="{35290E24-94BC-FF49-87C0-4A1DD993A2BC}"/>
              </a:ext>
            </a:extLst>
          </p:cNvPr>
          <p:cNvSpPr>
            <a:spLocks noGrp="1"/>
          </p:cNvSpPr>
          <p:nvPr>
            <p:ph type="sldNum" sz="quarter" idx="2"/>
          </p:nvPr>
        </p:nvSpPr>
        <p:spPr/>
        <p:txBody>
          <a:bodyPr/>
          <a:lstStyle/>
          <a:p>
            <a:fld id="{86CB4B4D-7CA3-9044-876B-883B54F8677D}" type="slidenum">
              <a:rPr lang="en-GR" smtClean="0"/>
              <a:pPr/>
              <a:t>30</a:t>
            </a:fld>
            <a:endParaRPr lang="en-GR" dirty="0"/>
          </a:p>
        </p:txBody>
      </p:sp>
    </p:spTree>
    <p:extLst>
      <p:ext uri="{BB962C8B-B14F-4D97-AF65-F5344CB8AC3E}">
        <p14:creationId xmlns:p14="http://schemas.microsoft.com/office/powerpoint/2010/main" val="182296391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135468"/>
            <a:ext cx="23787100" cy="3117002"/>
          </a:xfrm>
          <a:noFill/>
        </p:spPr>
        <p:txBody>
          <a:bodyPr>
            <a:normAutofit fontScale="90000"/>
          </a:bodyPr>
          <a:lstStyle/>
          <a:p>
            <a:pPr algn="l"/>
            <a:r>
              <a:rPr lang="el-GR" sz="6600" dirty="0">
                <a:solidFill>
                  <a:schemeClr val="bg2"/>
                </a:solidFill>
                <a:latin typeface="Roboto"/>
                <a:cs typeface="Roboto"/>
              </a:rPr>
              <a:t>Ο Τίτλος θα πρέπει να είναι όσο το δυνατόν πιο σύντομος και ταυτόχρονα περιεκτικός για να διευκολυνθεί η αναζήτηση. Για παράδειγμα, αντί για…</a:t>
            </a:r>
            <a:endParaRPr lang="en-US" sz="6600" dirty="0">
              <a:solidFill>
                <a:schemeClr val="bg2"/>
              </a:solidFill>
              <a:latin typeface="Roboto"/>
              <a:cs typeface="Roboto"/>
            </a:endParaRPr>
          </a:p>
        </p:txBody>
      </p:sp>
      <p:pic>
        <p:nvPicPr>
          <p:cNvPr id="4" name="Picture 3">
            <a:extLst>
              <a:ext uri="{FF2B5EF4-FFF2-40B4-BE49-F238E27FC236}">
                <a16:creationId xmlns:a16="http://schemas.microsoft.com/office/drawing/2014/main" id="{7AF29BFD-303B-414B-87D0-F0D080E567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23672" y="4429337"/>
            <a:ext cx="10736656" cy="2297430"/>
          </a:xfrm>
          <a:prstGeom prst="rect">
            <a:avLst/>
          </a:prstGeom>
        </p:spPr>
      </p:pic>
      <p:sp>
        <p:nvSpPr>
          <p:cNvPr id="5" name="Title 1">
            <a:extLst>
              <a:ext uri="{FF2B5EF4-FFF2-40B4-BE49-F238E27FC236}">
                <a16:creationId xmlns:a16="http://schemas.microsoft.com/office/drawing/2014/main" id="{76D5A2BC-B4FE-2D4F-AF84-378CEC4E75A5}"/>
              </a:ext>
            </a:extLst>
          </p:cNvPr>
          <p:cNvSpPr txBox="1">
            <a:spLocks/>
          </p:cNvSpPr>
          <p:nvPr/>
        </p:nvSpPr>
        <p:spPr>
          <a:xfrm>
            <a:off x="273050" y="7277100"/>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…θα μπορούσατε να εισάγετε:</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96975" y="10230741"/>
            <a:ext cx="10590049" cy="2266059"/>
          </a:xfrm>
          <a:prstGeom prst="rect">
            <a:avLst/>
          </a:prstGeom>
        </p:spPr>
      </p:pic>
      <p:sp>
        <p:nvSpPr>
          <p:cNvPr id="9" name="Slide Number Placeholder 8">
            <a:extLst>
              <a:ext uri="{FF2B5EF4-FFF2-40B4-BE49-F238E27FC236}">
                <a16:creationId xmlns:a16="http://schemas.microsoft.com/office/drawing/2014/main" id="{74E81838-82F5-2F45-9B38-3AF2D88193D5}"/>
              </a:ext>
            </a:extLst>
          </p:cNvPr>
          <p:cNvSpPr>
            <a:spLocks noGrp="1"/>
          </p:cNvSpPr>
          <p:nvPr>
            <p:ph type="sldNum" sz="quarter" idx="2"/>
          </p:nvPr>
        </p:nvSpPr>
        <p:spPr/>
        <p:txBody>
          <a:bodyPr/>
          <a:lstStyle/>
          <a:p>
            <a:fld id="{86CB4B4D-7CA3-9044-876B-883B54F8677D}" type="slidenum">
              <a:rPr lang="en-GR" smtClean="0"/>
              <a:pPr/>
              <a:t>31</a:t>
            </a:fld>
            <a:endParaRPr lang="en-GR" dirty="0"/>
          </a:p>
        </p:txBody>
      </p:sp>
    </p:spTree>
    <p:extLst>
      <p:ext uri="{BB962C8B-B14F-4D97-AF65-F5344CB8AC3E}">
        <p14:creationId xmlns:p14="http://schemas.microsoft.com/office/powerpoint/2010/main" val="299170519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228600"/>
            <a:ext cx="23787100" cy="2463800"/>
          </a:xfrm>
          <a:noFill/>
        </p:spPr>
        <p:txBody>
          <a:bodyPr>
            <a:normAutofit/>
          </a:bodyPr>
          <a:lstStyle/>
          <a:p>
            <a:pPr algn="l"/>
            <a:r>
              <a:rPr lang="el-GR" sz="6600" dirty="0">
                <a:solidFill>
                  <a:schemeClr val="bg2"/>
                </a:solidFill>
                <a:latin typeface="Roboto"/>
                <a:cs typeface="Roboto"/>
              </a:rPr>
              <a:t>Εισάγετε μια σύντομη Περιγραφή του συνόλου δεδομένων…</a:t>
            </a:r>
            <a:endParaRPr lang="en-US" sz="6600" dirty="0">
              <a:solidFill>
                <a:schemeClr val="bg2"/>
              </a:solidFill>
              <a:latin typeface="Roboto"/>
              <a:cs typeface="Roboto"/>
            </a:endParaRPr>
          </a:p>
        </p:txBody>
      </p:sp>
      <p:pic>
        <p:nvPicPr>
          <p:cNvPr id="4" name="Picture 3">
            <a:extLst>
              <a:ext uri="{FF2B5EF4-FFF2-40B4-BE49-F238E27FC236}">
                <a16:creationId xmlns:a16="http://schemas.microsoft.com/office/drawing/2014/main" id="{7AF29BFD-303B-414B-87D0-F0D080E567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43128" y="2417043"/>
            <a:ext cx="11102392" cy="4440957"/>
          </a:xfrm>
          <a:prstGeom prst="rect">
            <a:avLst/>
          </a:prstGeom>
        </p:spPr>
      </p:pic>
      <p:sp>
        <p:nvSpPr>
          <p:cNvPr id="5" name="Title 1">
            <a:extLst>
              <a:ext uri="{FF2B5EF4-FFF2-40B4-BE49-F238E27FC236}">
                <a16:creationId xmlns:a16="http://schemas.microsoft.com/office/drawing/2014/main" id="{76D5A2BC-B4FE-2D4F-AF84-378CEC4E75A5}"/>
              </a:ext>
            </a:extLst>
          </p:cNvPr>
          <p:cNvSpPr txBox="1">
            <a:spLocks/>
          </p:cNvSpPr>
          <p:nvPr/>
        </p:nvSpPr>
        <p:spPr>
          <a:xfrm>
            <a:off x="298450" y="6362700"/>
            <a:ext cx="23787100" cy="2603698"/>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…προαιρετικά εισάγετε την περιγραφή στα Ελληνικά.</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43127" y="8591422"/>
            <a:ext cx="11102392" cy="4440957"/>
          </a:xfrm>
          <a:prstGeom prst="rect">
            <a:avLst/>
          </a:prstGeom>
        </p:spPr>
      </p:pic>
      <p:sp>
        <p:nvSpPr>
          <p:cNvPr id="9" name="Slide Number Placeholder 8">
            <a:extLst>
              <a:ext uri="{FF2B5EF4-FFF2-40B4-BE49-F238E27FC236}">
                <a16:creationId xmlns:a16="http://schemas.microsoft.com/office/drawing/2014/main" id="{87406A0E-670F-7447-821F-ADED3866336B}"/>
              </a:ext>
            </a:extLst>
          </p:cNvPr>
          <p:cNvSpPr>
            <a:spLocks noGrp="1"/>
          </p:cNvSpPr>
          <p:nvPr>
            <p:ph type="sldNum" sz="quarter" idx="2"/>
          </p:nvPr>
        </p:nvSpPr>
        <p:spPr/>
        <p:txBody>
          <a:bodyPr/>
          <a:lstStyle/>
          <a:p>
            <a:fld id="{86CB4B4D-7CA3-9044-876B-883B54F8677D}" type="slidenum">
              <a:rPr lang="en-GR" smtClean="0"/>
              <a:pPr/>
              <a:t>32</a:t>
            </a:fld>
            <a:endParaRPr lang="en-GR" dirty="0"/>
          </a:p>
        </p:txBody>
      </p:sp>
    </p:spTree>
    <p:extLst>
      <p:ext uri="{BB962C8B-B14F-4D97-AF65-F5344CB8AC3E}">
        <p14:creationId xmlns:p14="http://schemas.microsoft.com/office/powerpoint/2010/main" val="349599224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2450" y="328208"/>
            <a:ext cx="23577550" cy="3339353"/>
          </a:xfrm>
          <a:noFill/>
        </p:spPr>
        <p:txBody>
          <a:bodyPr>
            <a:normAutofit/>
          </a:bodyPr>
          <a:lstStyle/>
          <a:p>
            <a:pPr algn="l"/>
            <a:r>
              <a:rPr lang="el-GR" sz="5700" dirty="0">
                <a:solidFill>
                  <a:schemeClr val="bg2"/>
                </a:solidFill>
                <a:latin typeface="Roboto"/>
                <a:cs typeface="Roboto"/>
              </a:rPr>
              <a:t>Η περιγραφή του </a:t>
            </a:r>
            <a:r>
              <a:rPr lang="en-US" sz="5700" dirty="0">
                <a:solidFill>
                  <a:schemeClr val="bg2"/>
                </a:solidFill>
                <a:latin typeface="Roboto"/>
                <a:cs typeface="Roboto"/>
              </a:rPr>
              <a:t>dataset </a:t>
            </a:r>
            <a:r>
              <a:rPr lang="el-GR" sz="5700" dirty="0">
                <a:solidFill>
                  <a:schemeClr val="bg2"/>
                </a:solidFill>
                <a:latin typeface="Roboto"/>
                <a:cs typeface="Roboto"/>
              </a:rPr>
              <a:t>θα πρέπει να είναι αναλυτική και να περιέχει όλες τις απαραίτητες λεπτομέρειες, (π.χ. πηγή δεδομένων, τύπος δεδομένων). Αποφύγετε πολύ σύντομες περιγραφές όπως:</a:t>
            </a:r>
            <a:endParaRPr lang="en-US" sz="57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04148" y="5098159"/>
            <a:ext cx="12375702" cy="4950281"/>
          </a:xfrm>
          <a:prstGeom prst="rect">
            <a:avLst/>
          </a:prstGeom>
        </p:spPr>
      </p:pic>
      <p:sp>
        <p:nvSpPr>
          <p:cNvPr id="7" name="Slide Number Placeholder 6">
            <a:extLst>
              <a:ext uri="{FF2B5EF4-FFF2-40B4-BE49-F238E27FC236}">
                <a16:creationId xmlns:a16="http://schemas.microsoft.com/office/drawing/2014/main" id="{9A4054EA-A3D0-084D-AEEB-2E1847F000A9}"/>
              </a:ext>
            </a:extLst>
          </p:cNvPr>
          <p:cNvSpPr>
            <a:spLocks noGrp="1"/>
          </p:cNvSpPr>
          <p:nvPr>
            <p:ph type="sldNum" sz="quarter" idx="2"/>
          </p:nvPr>
        </p:nvSpPr>
        <p:spPr/>
        <p:txBody>
          <a:bodyPr/>
          <a:lstStyle/>
          <a:p>
            <a:fld id="{86CB4B4D-7CA3-9044-876B-883B54F8677D}" type="slidenum">
              <a:rPr lang="en-GR" smtClean="0"/>
              <a:pPr/>
              <a:t>33</a:t>
            </a:fld>
            <a:endParaRPr lang="en-GR" dirty="0"/>
          </a:p>
        </p:txBody>
      </p:sp>
    </p:spTree>
    <p:extLst>
      <p:ext uri="{BB962C8B-B14F-4D97-AF65-F5344CB8AC3E}">
        <p14:creationId xmlns:p14="http://schemas.microsoft.com/office/powerpoint/2010/main" val="309465048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2450" y="328208"/>
            <a:ext cx="23577550" cy="3339353"/>
          </a:xfrm>
          <a:noFill/>
        </p:spPr>
        <p:txBody>
          <a:bodyPr>
            <a:normAutofit/>
          </a:bodyPr>
          <a:lstStyle/>
          <a:p>
            <a:pPr algn="l"/>
            <a:r>
              <a:rPr lang="el-GR" sz="5700" dirty="0">
                <a:solidFill>
                  <a:schemeClr val="bg2"/>
                </a:solidFill>
                <a:latin typeface="Roboto"/>
                <a:cs typeface="Roboto"/>
              </a:rPr>
              <a:t>Στη συνέχεια επιλέξτε το ίδρυμα στο οποίο ανήκετε. Επιλέγοντας το βελάκι εμφανίζεται μια λίστα με τα διαθέσιμα ιδρύματα:</a:t>
            </a:r>
            <a:endParaRPr lang="en-US" sz="57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04149" y="6170093"/>
            <a:ext cx="12375702" cy="3228444"/>
          </a:xfrm>
          <a:prstGeom prst="rect">
            <a:avLst/>
          </a:prstGeom>
        </p:spPr>
      </p:pic>
      <p:sp>
        <p:nvSpPr>
          <p:cNvPr id="4" name="Down Arrow 3">
            <a:extLst>
              <a:ext uri="{FF2B5EF4-FFF2-40B4-BE49-F238E27FC236}">
                <a16:creationId xmlns:a16="http://schemas.microsoft.com/office/drawing/2014/main" id="{054CBBDD-E344-5344-8787-95BA62EF61E9}"/>
              </a:ext>
            </a:extLst>
          </p:cNvPr>
          <p:cNvSpPr/>
          <p:nvPr/>
        </p:nvSpPr>
        <p:spPr>
          <a:xfrm rot="5400000">
            <a:off x="18254295" y="6793757"/>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Slide Number Placeholder 7">
            <a:extLst>
              <a:ext uri="{FF2B5EF4-FFF2-40B4-BE49-F238E27FC236}">
                <a16:creationId xmlns:a16="http://schemas.microsoft.com/office/drawing/2014/main" id="{283DF85B-264F-D844-80C4-541EBB50C515}"/>
              </a:ext>
            </a:extLst>
          </p:cNvPr>
          <p:cNvSpPr>
            <a:spLocks noGrp="1"/>
          </p:cNvSpPr>
          <p:nvPr>
            <p:ph type="sldNum" sz="quarter" idx="2"/>
          </p:nvPr>
        </p:nvSpPr>
        <p:spPr/>
        <p:txBody>
          <a:bodyPr/>
          <a:lstStyle/>
          <a:p>
            <a:fld id="{86CB4B4D-7CA3-9044-876B-883B54F8677D}" type="slidenum">
              <a:rPr lang="en-GR" smtClean="0"/>
              <a:pPr/>
              <a:t>34</a:t>
            </a:fld>
            <a:endParaRPr lang="en-GR" dirty="0"/>
          </a:p>
        </p:txBody>
      </p:sp>
    </p:spTree>
    <p:extLst>
      <p:ext uri="{BB962C8B-B14F-4D97-AF65-F5344CB8AC3E}">
        <p14:creationId xmlns:p14="http://schemas.microsoft.com/office/powerpoint/2010/main" val="86228717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228600"/>
            <a:ext cx="23787100" cy="2266950"/>
          </a:xfrm>
          <a:noFill/>
        </p:spPr>
        <p:txBody>
          <a:bodyPr>
            <a:normAutofit/>
          </a:bodyPr>
          <a:lstStyle/>
          <a:p>
            <a:pPr algn="l"/>
            <a:r>
              <a:rPr lang="el-GR" sz="6600" dirty="0">
                <a:solidFill>
                  <a:schemeClr val="bg2"/>
                </a:solidFill>
                <a:latin typeface="Roboto"/>
                <a:cs typeface="Roboto"/>
              </a:rPr>
              <a:t>Έπειτα, επιλέξτε τη θεματική ομάδα του συνόλου δεδομένων, εάν αυτό ανήκει σε κάποια:</a:t>
            </a:r>
            <a:endParaRPr lang="en-US" sz="6600" dirty="0">
              <a:solidFill>
                <a:schemeClr val="bg2"/>
              </a:solidFill>
              <a:latin typeface="Roboto"/>
              <a:cs typeface="Roboto"/>
            </a:endParaRPr>
          </a:p>
        </p:txBody>
      </p:sp>
      <p:pic>
        <p:nvPicPr>
          <p:cNvPr id="4" name="Picture 3">
            <a:extLst>
              <a:ext uri="{FF2B5EF4-FFF2-40B4-BE49-F238E27FC236}">
                <a16:creationId xmlns:a16="http://schemas.microsoft.com/office/drawing/2014/main" id="{7AF29BFD-303B-414B-87D0-F0D080E567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42330" y="2970483"/>
            <a:ext cx="11299340" cy="2947654"/>
          </a:xfrm>
          <a:prstGeom prst="rect">
            <a:avLst/>
          </a:prstGeom>
        </p:spPr>
      </p:pic>
      <p:sp>
        <p:nvSpPr>
          <p:cNvPr id="5" name="Title 1">
            <a:extLst>
              <a:ext uri="{FF2B5EF4-FFF2-40B4-BE49-F238E27FC236}">
                <a16:creationId xmlns:a16="http://schemas.microsoft.com/office/drawing/2014/main" id="{76D5A2BC-B4FE-2D4F-AF84-378CEC4E75A5}"/>
              </a:ext>
            </a:extLst>
          </p:cNvPr>
          <p:cNvSpPr txBox="1">
            <a:spLocks/>
          </p:cNvSpPr>
          <p:nvPr/>
        </p:nvSpPr>
        <p:spPr>
          <a:xfrm>
            <a:off x="298450" y="6115050"/>
            <a:ext cx="23787100" cy="2822512"/>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Ο κατάλογος προσφέρει επιπλέον υπηρεσίες για αυτές τις κατηγορίες δεδομένων:</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09972" y="9585666"/>
            <a:ext cx="13764056" cy="2313957"/>
          </a:xfrm>
          <a:prstGeom prst="rect">
            <a:avLst/>
          </a:prstGeom>
        </p:spPr>
      </p:pic>
      <p:sp>
        <p:nvSpPr>
          <p:cNvPr id="9" name="Slide Number Placeholder 8">
            <a:extLst>
              <a:ext uri="{FF2B5EF4-FFF2-40B4-BE49-F238E27FC236}">
                <a16:creationId xmlns:a16="http://schemas.microsoft.com/office/drawing/2014/main" id="{37EFF4F8-542F-2A4F-B308-CC7129E39751}"/>
              </a:ext>
            </a:extLst>
          </p:cNvPr>
          <p:cNvSpPr>
            <a:spLocks noGrp="1"/>
          </p:cNvSpPr>
          <p:nvPr>
            <p:ph type="sldNum" sz="quarter" idx="2"/>
          </p:nvPr>
        </p:nvSpPr>
        <p:spPr/>
        <p:txBody>
          <a:bodyPr/>
          <a:lstStyle/>
          <a:p>
            <a:fld id="{86CB4B4D-7CA3-9044-876B-883B54F8677D}" type="slidenum">
              <a:rPr lang="en-GR" smtClean="0"/>
              <a:pPr/>
              <a:t>35</a:t>
            </a:fld>
            <a:endParaRPr lang="en-GR" dirty="0"/>
          </a:p>
        </p:txBody>
      </p:sp>
    </p:spTree>
    <p:extLst>
      <p:ext uri="{BB962C8B-B14F-4D97-AF65-F5344CB8AC3E}">
        <p14:creationId xmlns:p14="http://schemas.microsoft.com/office/powerpoint/2010/main" val="146836947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228600"/>
            <a:ext cx="23787100" cy="2266950"/>
          </a:xfrm>
          <a:noFill/>
        </p:spPr>
        <p:txBody>
          <a:bodyPr>
            <a:normAutofit/>
          </a:bodyPr>
          <a:lstStyle/>
          <a:p>
            <a:pPr algn="l"/>
            <a:r>
              <a:rPr lang="el-GR" sz="6600" dirty="0">
                <a:solidFill>
                  <a:schemeClr val="bg2"/>
                </a:solidFill>
                <a:latin typeface="Roboto"/>
                <a:cs typeface="Roboto"/>
              </a:rPr>
              <a:t>Προσθέστε ως θεματική κατηγοριοποίηση του συνόλου δεδομένων μια από τις διαθέσιμες…</a:t>
            </a:r>
            <a:endParaRPr lang="en-US" sz="6600" dirty="0">
              <a:solidFill>
                <a:schemeClr val="bg2"/>
              </a:solidFill>
              <a:latin typeface="Roboto"/>
              <a:cs typeface="Roboto"/>
            </a:endParaRPr>
          </a:p>
        </p:txBody>
      </p:sp>
      <p:pic>
        <p:nvPicPr>
          <p:cNvPr id="4" name="Picture 3">
            <a:extLst>
              <a:ext uri="{FF2B5EF4-FFF2-40B4-BE49-F238E27FC236}">
                <a16:creationId xmlns:a16="http://schemas.microsoft.com/office/drawing/2014/main" id="{7AF29BFD-303B-414B-87D0-F0D080E567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58467" y="2744291"/>
            <a:ext cx="12416264" cy="2519241"/>
          </a:xfrm>
          <a:prstGeom prst="rect">
            <a:avLst/>
          </a:prstGeom>
        </p:spPr>
      </p:pic>
      <p:sp>
        <p:nvSpPr>
          <p:cNvPr id="5" name="Title 1">
            <a:extLst>
              <a:ext uri="{FF2B5EF4-FFF2-40B4-BE49-F238E27FC236}">
                <a16:creationId xmlns:a16="http://schemas.microsoft.com/office/drawing/2014/main" id="{76D5A2BC-B4FE-2D4F-AF84-378CEC4E75A5}"/>
              </a:ext>
            </a:extLst>
          </p:cNvPr>
          <p:cNvSpPr txBox="1">
            <a:spLocks/>
          </p:cNvSpPr>
          <p:nvPr/>
        </p:nvSpPr>
        <p:spPr>
          <a:xfrm>
            <a:off x="273049" y="5818078"/>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…μετά την εισαγωγή των τριών πρώτων χαρακτήρων, κατηγοριοποιήσεις που τα περιέχουν εμφανίζονται αυτόματα.</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1909" y="8258960"/>
            <a:ext cx="11869380" cy="5091792"/>
          </a:xfrm>
          <a:prstGeom prst="rect">
            <a:avLst/>
          </a:prstGeom>
        </p:spPr>
      </p:pic>
      <p:sp>
        <p:nvSpPr>
          <p:cNvPr id="9" name="Slide Number Placeholder 8">
            <a:extLst>
              <a:ext uri="{FF2B5EF4-FFF2-40B4-BE49-F238E27FC236}">
                <a16:creationId xmlns:a16="http://schemas.microsoft.com/office/drawing/2014/main" id="{08AFD365-205D-CD43-9F19-ED1218446BA7}"/>
              </a:ext>
            </a:extLst>
          </p:cNvPr>
          <p:cNvSpPr>
            <a:spLocks noGrp="1"/>
          </p:cNvSpPr>
          <p:nvPr>
            <p:ph type="sldNum" sz="quarter" idx="2"/>
          </p:nvPr>
        </p:nvSpPr>
        <p:spPr/>
        <p:txBody>
          <a:bodyPr/>
          <a:lstStyle/>
          <a:p>
            <a:fld id="{86CB4B4D-7CA3-9044-876B-883B54F8677D}" type="slidenum">
              <a:rPr lang="en-GR" smtClean="0"/>
              <a:pPr/>
              <a:t>36</a:t>
            </a:fld>
            <a:endParaRPr lang="en-GR" dirty="0"/>
          </a:p>
        </p:txBody>
      </p:sp>
    </p:spTree>
    <p:extLst>
      <p:ext uri="{BB962C8B-B14F-4D97-AF65-F5344CB8AC3E}">
        <p14:creationId xmlns:p14="http://schemas.microsoft.com/office/powerpoint/2010/main" val="76296818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228600"/>
            <a:ext cx="23787100" cy="2665630"/>
          </a:xfrm>
          <a:noFill/>
        </p:spPr>
        <p:txBody>
          <a:bodyPr>
            <a:normAutofit fontScale="90000"/>
          </a:bodyPr>
          <a:lstStyle/>
          <a:p>
            <a:pPr algn="l"/>
            <a:r>
              <a:rPr lang="el-GR" sz="6600" dirty="0">
                <a:solidFill>
                  <a:schemeClr val="bg1">
                    <a:lumMod val="95000"/>
                  </a:schemeClr>
                </a:solidFill>
                <a:latin typeface="Roboto"/>
                <a:cs typeface="Roboto"/>
              </a:rPr>
              <a:t>Εφόσον το επιθυμείτε, εισάγετε μία ή περισσότερες ετικέτες (λέξεις-κλειδιά) σχετικές με το σύνολο δεδομένων, διαχωρισμένες με κόμμα…</a:t>
            </a:r>
            <a:endParaRPr lang="en-US" sz="6600" dirty="0">
              <a:solidFill>
                <a:schemeClr val="bg1">
                  <a:lumMod val="95000"/>
                </a:schemeClr>
              </a:solidFill>
              <a:latin typeface="Roboto"/>
              <a:cs typeface="Roboto"/>
            </a:endParaRPr>
          </a:p>
        </p:txBody>
      </p:sp>
      <p:pic>
        <p:nvPicPr>
          <p:cNvPr id="4" name="Picture 3">
            <a:extLst>
              <a:ext uri="{FF2B5EF4-FFF2-40B4-BE49-F238E27FC236}">
                <a16:creationId xmlns:a16="http://schemas.microsoft.com/office/drawing/2014/main" id="{7AF29BFD-303B-414B-87D0-F0D080E567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84269" y="3371165"/>
            <a:ext cx="11015461" cy="2266950"/>
          </a:xfrm>
          <a:prstGeom prst="rect">
            <a:avLst/>
          </a:prstGeom>
        </p:spPr>
      </p:pic>
      <p:sp>
        <p:nvSpPr>
          <p:cNvPr id="5" name="Title 1">
            <a:extLst>
              <a:ext uri="{FF2B5EF4-FFF2-40B4-BE49-F238E27FC236}">
                <a16:creationId xmlns:a16="http://schemas.microsoft.com/office/drawing/2014/main" id="{76D5A2BC-B4FE-2D4F-AF84-378CEC4E75A5}"/>
              </a:ext>
            </a:extLst>
          </p:cNvPr>
          <p:cNvSpPr txBox="1">
            <a:spLocks/>
          </p:cNvSpPr>
          <p:nvPr/>
        </p:nvSpPr>
        <p:spPr>
          <a:xfrm>
            <a:off x="298450" y="6115050"/>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000" dirty="0">
                <a:solidFill>
                  <a:schemeClr val="bg1">
                    <a:lumMod val="95000"/>
                  </a:schemeClr>
                </a:solidFill>
                <a:latin typeface="Roboto"/>
                <a:cs typeface="Roboto"/>
              </a:rPr>
              <a:t>…οι </a:t>
            </a:r>
            <a:r>
              <a:rPr lang="el-GR" sz="6000" dirty="0">
                <a:solidFill>
                  <a:schemeClr val="bg2"/>
                </a:solidFill>
                <a:latin typeface="Roboto"/>
                <a:cs typeface="Roboto"/>
              </a:rPr>
              <a:t>οποίες</a:t>
            </a:r>
            <a:r>
              <a:rPr lang="el-GR" sz="6000" dirty="0">
                <a:solidFill>
                  <a:schemeClr val="bg1">
                    <a:lumMod val="95000"/>
                  </a:schemeClr>
                </a:solidFill>
                <a:latin typeface="Roboto"/>
                <a:cs typeface="Roboto"/>
              </a:rPr>
              <a:t> εντοπίζονται αυτόματα μετά την εισαγωγή του κόμματος.</a:t>
            </a:r>
            <a:endParaRPr lang="en-US" sz="6000" dirty="0">
              <a:solidFill>
                <a:schemeClr val="bg1">
                  <a:lumMod val="95000"/>
                </a:schemeClr>
              </a:solidFill>
              <a:latin typeface="Roboto"/>
              <a:cs typeface="Roboto"/>
            </a:endParaRPr>
          </a:p>
        </p:txBody>
      </p:sp>
      <p:pic>
        <p:nvPicPr>
          <p:cNvPr id="7" name="Picture 6">
            <a:extLst>
              <a:ext uri="{FF2B5EF4-FFF2-40B4-BE49-F238E27FC236}">
                <a16:creationId xmlns:a16="http://schemas.microsoft.com/office/drawing/2014/main" id="{6663D34D-D651-CA4F-AA70-721759D1E8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90244" y="9257615"/>
            <a:ext cx="12952709" cy="2665630"/>
          </a:xfrm>
          <a:prstGeom prst="rect">
            <a:avLst/>
          </a:prstGeom>
        </p:spPr>
      </p:pic>
      <p:sp>
        <p:nvSpPr>
          <p:cNvPr id="9" name="Slide Number Placeholder 8">
            <a:extLst>
              <a:ext uri="{FF2B5EF4-FFF2-40B4-BE49-F238E27FC236}">
                <a16:creationId xmlns:a16="http://schemas.microsoft.com/office/drawing/2014/main" id="{A144CE73-DADE-0F4D-A570-B283F194929A}"/>
              </a:ext>
            </a:extLst>
          </p:cNvPr>
          <p:cNvSpPr>
            <a:spLocks noGrp="1"/>
          </p:cNvSpPr>
          <p:nvPr>
            <p:ph type="sldNum" sz="quarter" idx="2"/>
          </p:nvPr>
        </p:nvSpPr>
        <p:spPr/>
        <p:txBody>
          <a:bodyPr/>
          <a:lstStyle/>
          <a:p>
            <a:fld id="{86CB4B4D-7CA3-9044-876B-883B54F8677D}" type="slidenum">
              <a:rPr lang="en-GR" smtClean="0"/>
              <a:pPr/>
              <a:t>37</a:t>
            </a:fld>
            <a:endParaRPr lang="en-GR" dirty="0"/>
          </a:p>
        </p:txBody>
      </p:sp>
    </p:spTree>
    <p:extLst>
      <p:ext uri="{BB962C8B-B14F-4D97-AF65-F5344CB8AC3E}">
        <p14:creationId xmlns:p14="http://schemas.microsoft.com/office/powerpoint/2010/main" val="249605616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228600"/>
            <a:ext cx="23787100" cy="2266950"/>
          </a:xfrm>
          <a:noFill/>
        </p:spPr>
        <p:txBody>
          <a:bodyPr>
            <a:normAutofit/>
          </a:bodyPr>
          <a:lstStyle/>
          <a:p>
            <a:pPr algn="l"/>
            <a:r>
              <a:rPr lang="el-GR" sz="6600" dirty="0">
                <a:solidFill>
                  <a:schemeClr val="bg2"/>
                </a:solidFill>
                <a:latin typeface="Roboto"/>
                <a:cs typeface="Roboto"/>
              </a:rPr>
              <a:t>Επιλέξτε την άδεια που επιθυμείτε να δώσετε στο σύνολο δεδομένων…</a:t>
            </a:r>
            <a:endParaRPr lang="en-US" sz="6600" dirty="0">
              <a:solidFill>
                <a:schemeClr val="bg2"/>
              </a:solidFill>
              <a:latin typeface="Roboto"/>
              <a:cs typeface="Roboto"/>
            </a:endParaRPr>
          </a:p>
        </p:txBody>
      </p:sp>
      <p:sp>
        <p:nvSpPr>
          <p:cNvPr id="5" name="Title 1">
            <a:extLst>
              <a:ext uri="{FF2B5EF4-FFF2-40B4-BE49-F238E27FC236}">
                <a16:creationId xmlns:a16="http://schemas.microsoft.com/office/drawing/2014/main" id="{76D5A2BC-B4FE-2D4F-AF84-378CEC4E75A5}"/>
              </a:ext>
            </a:extLst>
          </p:cNvPr>
          <p:cNvSpPr txBox="1">
            <a:spLocks/>
          </p:cNvSpPr>
          <p:nvPr/>
        </p:nvSpPr>
        <p:spPr>
          <a:xfrm>
            <a:off x="298449" y="5923084"/>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…φυσικά Ανοικτή Άδεια!</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44129" y="7964453"/>
            <a:ext cx="9688793" cy="4844397"/>
          </a:xfrm>
          <a:prstGeom prst="rect">
            <a:avLst/>
          </a:prstGeom>
        </p:spPr>
      </p:pic>
      <p:pic>
        <p:nvPicPr>
          <p:cNvPr id="7" name="Picture 6">
            <a:extLst>
              <a:ext uri="{FF2B5EF4-FFF2-40B4-BE49-F238E27FC236}">
                <a16:creationId xmlns:a16="http://schemas.microsoft.com/office/drawing/2014/main" id="{066FAF55-5CC4-774B-B251-E2ADB6E7CF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97777" y="3329348"/>
            <a:ext cx="10388445" cy="2137912"/>
          </a:xfrm>
          <a:prstGeom prst="rect">
            <a:avLst/>
          </a:prstGeom>
        </p:spPr>
      </p:pic>
      <p:sp>
        <p:nvSpPr>
          <p:cNvPr id="9" name="Slide Number Placeholder 8">
            <a:extLst>
              <a:ext uri="{FF2B5EF4-FFF2-40B4-BE49-F238E27FC236}">
                <a16:creationId xmlns:a16="http://schemas.microsoft.com/office/drawing/2014/main" id="{4DD0E34C-978F-0D4F-85DD-C952982886A5}"/>
              </a:ext>
            </a:extLst>
          </p:cNvPr>
          <p:cNvSpPr>
            <a:spLocks noGrp="1"/>
          </p:cNvSpPr>
          <p:nvPr>
            <p:ph type="sldNum" sz="quarter" idx="2"/>
          </p:nvPr>
        </p:nvSpPr>
        <p:spPr/>
        <p:txBody>
          <a:bodyPr/>
          <a:lstStyle/>
          <a:p>
            <a:fld id="{86CB4B4D-7CA3-9044-876B-883B54F8677D}" type="slidenum">
              <a:rPr lang="en-GR" smtClean="0"/>
              <a:pPr/>
              <a:t>38</a:t>
            </a:fld>
            <a:endParaRPr lang="en-GR" dirty="0"/>
          </a:p>
        </p:txBody>
      </p:sp>
    </p:spTree>
    <p:extLst>
      <p:ext uri="{BB962C8B-B14F-4D97-AF65-F5344CB8AC3E}">
        <p14:creationId xmlns:p14="http://schemas.microsoft.com/office/powerpoint/2010/main" val="329610266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697D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schemeClr val="bg2"/>
                </a:solidFill>
                <a:latin typeface="Roboto"/>
                <a:cs typeface="Roboto"/>
              </a:rPr>
              <a:t>Αναζήτηση και Κατέβασμα Δεδομένων</a:t>
            </a:r>
            <a:endParaRPr lang="en-US" dirty="0">
              <a:solidFill>
                <a:schemeClr val="bg2"/>
              </a:solidFill>
              <a:latin typeface="Roboto"/>
              <a:cs typeface="Roboto"/>
            </a:endParaRPr>
          </a:p>
        </p:txBody>
      </p:sp>
      <p:sp>
        <p:nvSpPr>
          <p:cNvPr id="6" name="Slide Number Placeholder 5">
            <a:extLst>
              <a:ext uri="{FF2B5EF4-FFF2-40B4-BE49-F238E27FC236}">
                <a16:creationId xmlns:a16="http://schemas.microsoft.com/office/drawing/2014/main" id="{F7E0AEC9-65F6-3B4C-8CAF-0D1025F41B17}"/>
              </a:ext>
            </a:extLst>
          </p:cNvPr>
          <p:cNvSpPr>
            <a:spLocks noGrp="1"/>
          </p:cNvSpPr>
          <p:nvPr>
            <p:ph type="sldNum" sz="quarter" idx="2"/>
          </p:nvPr>
        </p:nvSpPr>
        <p:spPr/>
        <p:txBody>
          <a:bodyPr/>
          <a:lstStyle/>
          <a:p>
            <a:fld id="{86CB4B4D-7CA3-9044-876B-883B54F8677D}" type="slidenum">
              <a:rPr lang="en-GR" smtClean="0"/>
              <a:pPr/>
              <a:t>3</a:t>
            </a:fld>
            <a:endParaRPr lang="en-GR" dirty="0"/>
          </a:p>
        </p:txBody>
      </p:sp>
    </p:spTree>
    <p:extLst>
      <p:ext uri="{BB962C8B-B14F-4D97-AF65-F5344CB8AC3E}">
        <p14:creationId xmlns:p14="http://schemas.microsoft.com/office/powerpoint/2010/main" val="286933457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228600"/>
            <a:ext cx="23787100" cy="1558594"/>
          </a:xfrm>
          <a:noFill/>
        </p:spPr>
        <p:txBody>
          <a:bodyPr>
            <a:normAutofit/>
          </a:bodyPr>
          <a:lstStyle/>
          <a:p>
            <a:pPr algn="l"/>
            <a:r>
              <a:rPr lang="el-GR" sz="6600" dirty="0">
                <a:solidFill>
                  <a:schemeClr val="bg2"/>
                </a:solidFill>
                <a:latin typeface="Roboto"/>
                <a:cs typeface="Roboto"/>
              </a:rPr>
              <a:t>Εισάγετε τη δική σας διεύθυνση </a:t>
            </a:r>
            <a:r>
              <a:rPr lang="en-US" sz="6600" dirty="0">
                <a:solidFill>
                  <a:schemeClr val="bg2"/>
                </a:solidFill>
                <a:latin typeface="Roboto"/>
                <a:cs typeface="Roboto"/>
              </a:rPr>
              <a:t>e-mail</a:t>
            </a:r>
            <a:r>
              <a:rPr lang="el-GR" sz="6600" dirty="0">
                <a:solidFill>
                  <a:schemeClr val="bg2"/>
                </a:solidFill>
                <a:latin typeface="Roboto"/>
                <a:cs typeface="Roboto"/>
              </a:rPr>
              <a:t>…</a:t>
            </a:r>
            <a:endParaRPr lang="en-US" sz="6600" dirty="0">
              <a:solidFill>
                <a:schemeClr val="bg2"/>
              </a:solidFill>
              <a:latin typeface="Roboto"/>
              <a:cs typeface="Roboto"/>
            </a:endParaRPr>
          </a:p>
        </p:txBody>
      </p:sp>
      <p:pic>
        <p:nvPicPr>
          <p:cNvPr id="4" name="Picture 3">
            <a:extLst>
              <a:ext uri="{FF2B5EF4-FFF2-40B4-BE49-F238E27FC236}">
                <a16:creationId xmlns:a16="http://schemas.microsoft.com/office/drawing/2014/main" id="{7AF29BFD-303B-414B-87D0-F0D080E567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10174" y="1913503"/>
            <a:ext cx="10363651" cy="2162849"/>
          </a:xfrm>
          <a:prstGeom prst="rect">
            <a:avLst/>
          </a:prstGeom>
        </p:spPr>
      </p:pic>
      <p:sp>
        <p:nvSpPr>
          <p:cNvPr id="5" name="Title 1">
            <a:extLst>
              <a:ext uri="{FF2B5EF4-FFF2-40B4-BE49-F238E27FC236}">
                <a16:creationId xmlns:a16="http://schemas.microsoft.com/office/drawing/2014/main" id="{76D5A2BC-B4FE-2D4F-AF84-378CEC4E75A5}"/>
              </a:ext>
            </a:extLst>
          </p:cNvPr>
          <p:cNvSpPr txBox="1">
            <a:spLocks/>
          </p:cNvSpPr>
          <p:nvPr/>
        </p:nvSpPr>
        <p:spPr>
          <a:xfrm>
            <a:off x="298450" y="4549133"/>
            <a:ext cx="23787100" cy="1616343"/>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2500" lnSpcReduction="2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…το όνομα της/του δημιουργού ή του οργανισμού που παρήγαγε το σύνολο δεδομένων…</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97738" y="6305908"/>
            <a:ext cx="10588524" cy="2209779"/>
          </a:xfrm>
          <a:prstGeom prst="rect">
            <a:avLst/>
          </a:prstGeom>
        </p:spPr>
      </p:pic>
      <p:sp>
        <p:nvSpPr>
          <p:cNvPr id="10" name="Title 1">
            <a:extLst>
              <a:ext uri="{FF2B5EF4-FFF2-40B4-BE49-F238E27FC236}">
                <a16:creationId xmlns:a16="http://schemas.microsoft.com/office/drawing/2014/main" id="{E9180478-FEC1-0A44-94CE-B2B386C569A7}"/>
              </a:ext>
            </a:extLst>
          </p:cNvPr>
          <p:cNvSpPr txBox="1">
            <a:spLocks/>
          </p:cNvSpPr>
          <p:nvPr/>
        </p:nvSpPr>
        <p:spPr>
          <a:xfrm>
            <a:off x="273050" y="8726521"/>
            <a:ext cx="23787100" cy="1806012"/>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2500" lnSpcReduction="1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 και </a:t>
            </a:r>
            <a:r>
              <a:rPr lang="en-US" sz="6600" dirty="0">
                <a:solidFill>
                  <a:schemeClr val="bg2"/>
                </a:solidFill>
                <a:latin typeface="Roboto"/>
                <a:cs typeface="Roboto"/>
              </a:rPr>
              <a:t>ά</a:t>
            </a:r>
            <a:r>
              <a:rPr lang="el-GR" sz="6600" dirty="0">
                <a:solidFill>
                  <a:schemeClr val="bg2"/>
                </a:solidFill>
                <a:latin typeface="Roboto"/>
                <a:cs typeface="Roboto"/>
              </a:rPr>
              <a:t>ν επιθυμείτε, μπορείτε να επιλέξετε τον οργανισμό με τον οποίο ο δημιουργός του συνόλου δεδομένων συνεργάζεται.</a:t>
            </a:r>
            <a:endParaRPr lang="en-US" sz="6600" dirty="0">
              <a:solidFill>
                <a:schemeClr val="bg2"/>
              </a:solidFill>
              <a:latin typeface="Roboto"/>
              <a:cs typeface="Roboto"/>
            </a:endParaRPr>
          </a:p>
        </p:txBody>
      </p:sp>
      <p:pic>
        <p:nvPicPr>
          <p:cNvPr id="11" name="Picture 10">
            <a:extLst>
              <a:ext uri="{FF2B5EF4-FFF2-40B4-BE49-F238E27FC236}">
                <a16:creationId xmlns:a16="http://schemas.microsoft.com/office/drawing/2014/main" id="{6CAC0ACC-E5BA-2E4D-B78F-8068FFB695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93040" y="10851324"/>
            <a:ext cx="10797919" cy="2253479"/>
          </a:xfrm>
          <a:prstGeom prst="rect">
            <a:avLst/>
          </a:prstGeom>
        </p:spPr>
      </p:pic>
      <p:sp>
        <p:nvSpPr>
          <p:cNvPr id="9" name="Slide Number Placeholder 8">
            <a:extLst>
              <a:ext uri="{FF2B5EF4-FFF2-40B4-BE49-F238E27FC236}">
                <a16:creationId xmlns:a16="http://schemas.microsoft.com/office/drawing/2014/main" id="{31D90D26-210F-3A4D-8B23-2D505C093B63}"/>
              </a:ext>
            </a:extLst>
          </p:cNvPr>
          <p:cNvSpPr>
            <a:spLocks noGrp="1"/>
          </p:cNvSpPr>
          <p:nvPr>
            <p:ph type="sldNum" sz="quarter" idx="2"/>
          </p:nvPr>
        </p:nvSpPr>
        <p:spPr/>
        <p:txBody>
          <a:bodyPr/>
          <a:lstStyle/>
          <a:p>
            <a:fld id="{86CB4B4D-7CA3-9044-876B-883B54F8677D}" type="slidenum">
              <a:rPr lang="en-GR" smtClean="0"/>
              <a:pPr/>
              <a:t>39</a:t>
            </a:fld>
            <a:endParaRPr lang="en-GR" dirty="0"/>
          </a:p>
        </p:txBody>
      </p:sp>
    </p:spTree>
    <p:extLst>
      <p:ext uri="{BB962C8B-B14F-4D97-AF65-F5344CB8AC3E}">
        <p14:creationId xmlns:p14="http://schemas.microsoft.com/office/powerpoint/2010/main" val="319635575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6D5A2BC-B4FE-2D4F-AF84-378CEC4E75A5}"/>
              </a:ext>
            </a:extLst>
          </p:cNvPr>
          <p:cNvSpPr txBox="1">
            <a:spLocks/>
          </p:cNvSpPr>
          <p:nvPr/>
        </p:nvSpPr>
        <p:spPr>
          <a:xfrm>
            <a:off x="298449" y="190500"/>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Εισάγετε το </a:t>
            </a:r>
            <a:r>
              <a:rPr lang="en-US" sz="6600" dirty="0">
                <a:solidFill>
                  <a:schemeClr val="bg2"/>
                </a:solidFill>
                <a:latin typeface="Roboto"/>
                <a:cs typeface="Roboto"/>
              </a:rPr>
              <a:t>DOI </a:t>
            </a:r>
            <a:r>
              <a:rPr lang="el-GR" sz="6600" dirty="0">
                <a:solidFill>
                  <a:schemeClr val="bg2"/>
                </a:solidFill>
                <a:latin typeface="Roboto"/>
                <a:cs typeface="Roboto"/>
              </a:rPr>
              <a:t>ενδεχόμενης σχετικής δημοσίευσης (στη μορφή </a:t>
            </a:r>
            <a:r>
              <a:rPr lang="en-US" sz="6600" dirty="0">
                <a:solidFill>
                  <a:schemeClr val="bg2"/>
                </a:solidFill>
                <a:latin typeface="Roboto"/>
                <a:cs typeface="Roboto"/>
              </a:rPr>
              <a:t>XX</a:t>
            </a:r>
            <a:r>
              <a:rPr lang="el-GR" sz="6600" dirty="0">
                <a:solidFill>
                  <a:schemeClr val="bg2"/>
                </a:solidFill>
                <a:latin typeface="Roboto"/>
                <a:cs typeface="Roboto"/>
              </a:rPr>
              <a:t>.</a:t>
            </a:r>
            <a:r>
              <a:rPr lang="en-US" sz="6600" dirty="0">
                <a:solidFill>
                  <a:schemeClr val="bg2"/>
                </a:solidFill>
                <a:latin typeface="Roboto"/>
                <a:cs typeface="Roboto"/>
              </a:rPr>
              <a:t>XXXX</a:t>
            </a:r>
            <a:r>
              <a:rPr lang="el-GR" sz="6600" dirty="0">
                <a:solidFill>
                  <a:schemeClr val="bg2"/>
                </a:solidFill>
                <a:latin typeface="Roboto"/>
                <a:cs typeface="Roboto"/>
              </a:rPr>
              <a:t>/</a:t>
            </a:r>
            <a:r>
              <a:rPr lang="en-US" sz="6600" dirty="0">
                <a:solidFill>
                  <a:schemeClr val="bg2"/>
                </a:solidFill>
                <a:latin typeface="Roboto"/>
                <a:cs typeface="Roboto"/>
              </a:rPr>
              <a:t>XXXXXXX</a:t>
            </a:r>
            <a:r>
              <a:rPr lang="el-GR" sz="6600" dirty="0">
                <a:solidFill>
                  <a:schemeClr val="bg2"/>
                </a:solidFill>
                <a:latin typeface="Roboto"/>
                <a:cs typeface="Roboto"/>
              </a:rPr>
              <a:t>.</a:t>
            </a:r>
            <a:r>
              <a:rPr lang="en-US" sz="6600" dirty="0">
                <a:solidFill>
                  <a:schemeClr val="bg2"/>
                </a:solidFill>
                <a:latin typeface="Roboto"/>
                <a:cs typeface="Roboto"/>
              </a:rPr>
              <a:t>XXXXXXX</a:t>
            </a:r>
            <a:r>
              <a:rPr lang="el-GR" sz="6600" dirty="0">
                <a:solidFill>
                  <a:schemeClr val="bg2"/>
                </a:solidFill>
                <a:latin typeface="Roboto"/>
                <a:cs typeface="Roboto"/>
              </a:rPr>
              <a:t>)…</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34561" y="2717633"/>
            <a:ext cx="11314873" cy="2361365"/>
          </a:xfrm>
          <a:prstGeom prst="rect">
            <a:avLst/>
          </a:prstGeom>
        </p:spPr>
      </p:pic>
      <p:pic>
        <p:nvPicPr>
          <p:cNvPr id="8" name="Picture 7">
            <a:extLst>
              <a:ext uri="{FF2B5EF4-FFF2-40B4-BE49-F238E27FC236}">
                <a16:creationId xmlns:a16="http://schemas.microsoft.com/office/drawing/2014/main" id="{8C5D148F-9586-2147-B60D-9E43E3655B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4561" y="9314818"/>
            <a:ext cx="11314873" cy="2361365"/>
          </a:xfrm>
          <a:prstGeom prst="rect">
            <a:avLst/>
          </a:prstGeom>
        </p:spPr>
      </p:pic>
      <p:sp>
        <p:nvSpPr>
          <p:cNvPr id="9" name="Title 1">
            <a:extLst>
              <a:ext uri="{FF2B5EF4-FFF2-40B4-BE49-F238E27FC236}">
                <a16:creationId xmlns:a16="http://schemas.microsoft.com/office/drawing/2014/main" id="{0E8653C3-03A4-3C42-A6BB-4C283F97BB2C}"/>
              </a:ext>
            </a:extLst>
          </p:cNvPr>
          <p:cNvSpPr txBox="1">
            <a:spLocks/>
          </p:cNvSpPr>
          <p:nvPr/>
        </p:nvSpPr>
        <p:spPr>
          <a:xfrm>
            <a:off x="298447" y="6225818"/>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…ή το </a:t>
            </a:r>
            <a:r>
              <a:rPr lang="en-US" sz="6600" dirty="0">
                <a:solidFill>
                  <a:schemeClr val="bg2"/>
                </a:solidFill>
                <a:latin typeface="Roboto"/>
                <a:cs typeface="Roboto"/>
              </a:rPr>
              <a:t>DOI </a:t>
            </a:r>
            <a:r>
              <a:rPr lang="el-GR" sz="6600" dirty="0">
                <a:solidFill>
                  <a:schemeClr val="bg2"/>
                </a:solidFill>
                <a:latin typeface="Roboto"/>
                <a:cs typeface="Roboto"/>
              </a:rPr>
              <a:t>ενδεχόμενης σχετικής δημοσίευσης από την οποία προήλθε το σύνολο δεδομένων:</a:t>
            </a:r>
            <a:endParaRPr lang="en-US" sz="6600" dirty="0">
              <a:solidFill>
                <a:schemeClr val="bg2"/>
              </a:solidFill>
              <a:latin typeface="Roboto"/>
              <a:cs typeface="Roboto"/>
            </a:endParaRPr>
          </a:p>
        </p:txBody>
      </p:sp>
      <p:sp>
        <p:nvSpPr>
          <p:cNvPr id="7" name="Slide Number Placeholder 6">
            <a:extLst>
              <a:ext uri="{FF2B5EF4-FFF2-40B4-BE49-F238E27FC236}">
                <a16:creationId xmlns:a16="http://schemas.microsoft.com/office/drawing/2014/main" id="{5F46F157-823A-B04B-8E68-BB81EC134AD5}"/>
              </a:ext>
            </a:extLst>
          </p:cNvPr>
          <p:cNvSpPr>
            <a:spLocks noGrp="1"/>
          </p:cNvSpPr>
          <p:nvPr>
            <p:ph type="sldNum" sz="quarter" idx="2"/>
          </p:nvPr>
        </p:nvSpPr>
        <p:spPr/>
        <p:txBody>
          <a:bodyPr/>
          <a:lstStyle/>
          <a:p>
            <a:fld id="{86CB4B4D-7CA3-9044-876B-883B54F8677D}" type="slidenum">
              <a:rPr lang="en-GR" smtClean="0"/>
              <a:pPr/>
              <a:t>40</a:t>
            </a:fld>
            <a:endParaRPr lang="en-GR" dirty="0"/>
          </a:p>
        </p:txBody>
      </p:sp>
    </p:spTree>
    <p:extLst>
      <p:ext uri="{BB962C8B-B14F-4D97-AF65-F5344CB8AC3E}">
        <p14:creationId xmlns:p14="http://schemas.microsoft.com/office/powerpoint/2010/main" val="125998763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6D5A2BC-B4FE-2D4F-AF84-378CEC4E75A5}"/>
              </a:ext>
            </a:extLst>
          </p:cNvPr>
          <p:cNvSpPr txBox="1">
            <a:spLocks/>
          </p:cNvSpPr>
          <p:nvPr/>
        </p:nvSpPr>
        <p:spPr>
          <a:xfrm>
            <a:off x="298449" y="190500"/>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Εισάγετε το έτος της δημοσίευσης…</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34561" y="2717633"/>
            <a:ext cx="11314873" cy="2361364"/>
          </a:xfrm>
          <a:prstGeom prst="rect">
            <a:avLst/>
          </a:prstGeom>
        </p:spPr>
      </p:pic>
      <p:sp>
        <p:nvSpPr>
          <p:cNvPr id="7" name="Title 1">
            <a:extLst>
              <a:ext uri="{FF2B5EF4-FFF2-40B4-BE49-F238E27FC236}">
                <a16:creationId xmlns:a16="http://schemas.microsoft.com/office/drawing/2014/main" id="{B3E6BD36-A0E2-7D4F-89CD-BE9172520418}"/>
              </a:ext>
            </a:extLst>
          </p:cNvPr>
          <p:cNvSpPr txBox="1">
            <a:spLocks/>
          </p:cNvSpPr>
          <p:nvPr/>
        </p:nvSpPr>
        <p:spPr>
          <a:xfrm>
            <a:off x="298448" y="5786110"/>
            <a:ext cx="24085552" cy="3135152"/>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2500" lnSpcReduction="2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000" dirty="0">
                <a:solidFill>
                  <a:schemeClr val="bg2"/>
                </a:solidFill>
                <a:latin typeface="Roboto"/>
                <a:cs typeface="Roboto"/>
              </a:rPr>
              <a:t>…και εάν επιθυμείτε, μια μελλοντική ημερομηνία </a:t>
            </a:r>
            <a:r>
              <a:rPr lang="el-GR" sz="6000" b="1" dirty="0">
                <a:solidFill>
                  <a:schemeClr val="bg2"/>
                </a:solidFill>
                <a:latin typeface="Roboto"/>
                <a:cs typeface="Roboto"/>
              </a:rPr>
              <a:t>μετά την οποία θα δημοσιευτεί αυτόματα</a:t>
            </a:r>
            <a:r>
              <a:rPr lang="el-GR" sz="6000" dirty="0">
                <a:solidFill>
                  <a:schemeClr val="bg2"/>
                </a:solidFill>
                <a:latin typeface="Roboto"/>
                <a:cs typeface="Roboto"/>
              </a:rPr>
              <a:t> το σύνολο δεδομένων (</a:t>
            </a:r>
            <a:r>
              <a:rPr lang="en-US" sz="6000" dirty="0">
                <a:solidFill>
                  <a:schemeClr val="bg2"/>
                </a:solidFill>
                <a:latin typeface="Roboto"/>
                <a:cs typeface="Roboto"/>
              </a:rPr>
              <a:t>embargo)</a:t>
            </a:r>
            <a:r>
              <a:rPr lang="el-GR" sz="6000" dirty="0">
                <a:solidFill>
                  <a:schemeClr val="bg2"/>
                </a:solidFill>
                <a:latin typeface="Roboto"/>
                <a:cs typeface="Roboto"/>
              </a:rPr>
              <a:t>. Πατώντας στο εικονίδιο θα εμφανιστεί ένα ημερολόγιο από όπου θα μπορείτε να επιλέξετε την ημερομηνία:</a:t>
            </a:r>
            <a:endParaRPr lang="en-US" sz="6000" dirty="0">
              <a:solidFill>
                <a:schemeClr val="accent1"/>
              </a:solidFill>
              <a:latin typeface="Roboto"/>
              <a:cs typeface="Roboto"/>
            </a:endParaRPr>
          </a:p>
        </p:txBody>
      </p:sp>
      <p:pic>
        <p:nvPicPr>
          <p:cNvPr id="8" name="Picture 7">
            <a:extLst>
              <a:ext uri="{FF2B5EF4-FFF2-40B4-BE49-F238E27FC236}">
                <a16:creationId xmlns:a16="http://schemas.microsoft.com/office/drawing/2014/main" id="{8C5D148F-9586-2147-B60D-9E43E3655B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61588" y="9679774"/>
            <a:ext cx="11460818" cy="2391823"/>
          </a:xfrm>
          <a:prstGeom prst="rect">
            <a:avLst/>
          </a:prstGeom>
        </p:spPr>
      </p:pic>
      <p:sp>
        <p:nvSpPr>
          <p:cNvPr id="10" name="Down Arrow 9">
            <a:extLst>
              <a:ext uri="{FF2B5EF4-FFF2-40B4-BE49-F238E27FC236}">
                <a16:creationId xmlns:a16="http://schemas.microsoft.com/office/drawing/2014/main" id="{8A232385-1ABA-EB40-94AC-30D8B104DDE9}"/>
              </a:ext>
            </a:extLst>
          </p:cNvPr>
          <p:cNvSpPr/>
          <p:nvPr/>
        </p:nvSpPr>
        <p:spPr>
          <a:xfrm>
            <a:off x="16800635" y="9396281"/>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Slide Number Placeholder 8">
            <a:extLst>
              <a:ext uri="{FF2B5EF4-FFF2-40B4-BE49-F238E27FC236}">
                <a16:creationId xmlns:a16="http://schemas.microsoft.com/office/drawing/2014/main" id="{EC929F14-DF01-CB48-B3C8-BF526E9FB065}"/>
              </a:ext>
            </a:extLst>
          </p:cNvPr>
          <p:cNvSpPr>
            <a:spLocks noGrp="1"/>
          </p:cNvSpPr>
          <p:nvPr>
            <p:ph type="sldNum" sz="quarter" idx="2"/>
          </p:nvPr>
        </p:nvSpPr>
        <p:spPr/>
        <p:txBody>
          <a:bodyPr/>
          <a:lstStyle/>
          <a:p>
            <a:fld id="{86CB4B4D-7CA3-9044-876B-883B54F8677D}" type="slidenum">
              <a:rPr lang="en-GR" smtClean="0"/>
              <a:pPr/>
              <a:t>41</a:t>
            </a:fld>
            <a:endParaRPr lang="en-GR" dirty="0"/>
          </a:p>
        </p:txBody>
      </p:sp>
    </p:spTree>
    <p:extLst>
      <p:ext uri="{BB962C8B-B14F-4D97-AF65-F5344CB8AC3E}">
        <p14:creationId xmlns:p14="http://schemas.microsoft.com/office/powerpoint/2010/main" val="364424436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6D5A2BC-B4FE-2D4F-AF84-378CEC4E75A5}"/>
              </a:ext>
            </a:extLst>
          </p:cNvPr>
          <p:cNvSpPr txBox="1">
            <a:spLocks/>
          </p:cNvSpPr>
          <p:nvPr/>
        </p:nvSpPr>
        <p:spPr>
          <a:xfrm>
            <a:off x="298449" y="190500"/>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Τέλος, επιλέξτε τη γλώσσα στην οποία είναι γραμμένη η παραπάνω σχετική με το σύνολο δεδομένων δημοσίευση…</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34561" y="2766828"/>
            <a:ext cx="11314873" cy="2262974"/>
          </a:xfrm>
          <a:prstGeom prst="rect">
            <a:avLst/>
          </a:prstGeom>
        </p:spPr>
      </p:pic>
      <p:sp>
        <p:nvSpPr>
          <p:cNvPr id="9" name="Title 1">
            <a:extLst>
              <a:ext uri="{FF2B5EF4-FFF2-40B4-BE49-F238E27FC236}">
                <a16:creationId xmlns:a16="http://schemas.microsoft.com/office/drawing/2014/main" id="{9632B41D-96C9-F049-B0A6-0DC8713D782E}"/>
              </a:ext>
            </a:extLst>
          </p:cNvPr>
          <p:cNvSpPr txBox="1">
            <a:spLocks/>
          </p:cNvSpPr>
          <p:nvPr/>
        </p:nvSpPr>
        <p:spPr>
          <a:xfrm>
            <a:off x="298449" y="5339180"/>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…και επιλέξτε «Επόμενο: Προσθήκη Δεδομένων» για να προχωρήσετε στο επόμενο βήμα…</a:t>
            </a:r>
            <a:endParaRPr lang="en-US" sz="6600" dirty="0">
              <a:solidFill>
                <a:schemeClr val="bg2"/>
              </a:solidFill>
              <a:latin typeface="Roboto"/>
              <a:cs typeface="Roboto"/>
            </a:endParaRPr>
          </a:p>
        </p:txBody>
      </p:sp>
      <p:sp>
        <p:nvSpPr>
          <p:cNvPr id="10" name="Title 1">
            <a:extLst>
              <a:ext uri="{FF2B5EF4-FFF2-40B4-BE49-F238E27FC236}">
                <a16:creationId xmlns:a16="http://schemas.microsoft.com/office/drawing/2014/main" id="{EFA3F35D-7BF1-E14C-9519-2C28B26041B6}"/>
              </a:ext>
            </a:extLst>
          </p:cNvPr>
          <p:cNvSpPr txBox="1">
            <a:spLocks/>
          </p:cNvSpPr>
          <p:nvPr/>
        </p:nvSpPr>
        <p:spPr>
          <a:xfrm>
            <a:off x="298449" y="11258550"/>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…αφού πρώτα διαβάσετε τους όρους χρήσης κάνοντας κλικ στον αντίστοιχο σύνδεσμο.</a:t>
            </a:r>
            <a:endParaRPr lang="en-US" sz="6600" dirty="0">
              <a:solidFill>
                <a:schemeClr val="bg2"/>
              </a:solidFill>
              <a:latin typeface="Roboto"/>
              <a:cs typeface="Roboto"/>
            </a:endParaRPr>
          </a:p>
        </p:txBody>
      </p:sp>
      <p:pic>
        <p:nvPicPr>
          <p:cNvPr id="11" name="Picture 10">
            <a:extLst>
              <a:ext uri="{FF2B5EF4-FFF2-40B4-BE49-F238E27FC236}">
                <a16:creationId xmlns:a16="http://schemas.microsoft.com/office/drawing/2014/main" id="{C710FADC-57CB-1C48-A960-450006C4C9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69365" y="7854279"/>
            <a:ext cx="10445263" cy="3156122"/>
          </a:xfrm>
          <a:prstGeom prst="rect">
            <a:avLst/>
          </a:prstGeom>
        </p:spPr>
      </p:pic>
      <p:sp>
        <p:nvSpPr>
          <p:cNvPr id="12" name="Down Arrow 11">
            <a:extLst>
              <a:ext uri="{FF2B5EF4-FFF2-40B4-BE49-F238E27FC236}">
                <a16:creationId xmlns:a16="http://schemas.microsoft.com/office/drawing/2014/main" id="{121982A2-837D-6148-8E4D-3AEC2A93682D}"/>
              </a:ext>
            </a:extLst>
          </p:cNvPr>
          <p:cNvSpPr/>
          <p:nvPr/>
        </p:nvSpPr>
        <p:spPr>
          <a:xfrm rot="10800000">
            <a:off x="13567531" y="10156068"/>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 name="Slide Number Placeholder 6">
            <a:extLst>
              <a:ext uri="{FF2B5EF4-FFF2-40B4-BE49-F238E27FC236}">
                <a16:creationId xmlns:a16="http://schemas.microsoft.com/office/drawing/2014/main" id="{B535BBA0-9B44-3441-A10B-04C763AE6065}"/>
              </a:ext>
            </a:extLst>
          </p:cNvPr>
          <p:cNvSpPr>
            <a:spLocks noGrp="1"/>
          </p:cNvSpPr>
          <p:nvPr>
            <p:ph type="sldNum" sz="quarter" idx="2"/>
          </p:nvPr>
        </p:nvSpPr>
        <p:spPr/>
        <p:txBody>
          <a:bodyPr/>
          <a:lstStyle/>
          <a:p>
            <a:fld id="{86CB4B4D-7CA3-9044-876B-883B54F8677D}" type="slidenum">
              <a:rPr lang="en-GR" smtClean="0"/>
              <a:pPr/>
              <a:t>42</a:t>
            </a:fld>
            <a:endParaRPr lang="en-GR" dirty="0"/>
          </a:p>
        </p:txBody>
      </p:sp>
    </p:spTree>
    <p:extLst>
      <p:ext uri="{BB962C8B-B14F-4D97-AF65-F5344CB8AC3E}">
        <p14:creationId xmlns:p14="http://schemas.microsoft.com/office/powerpoint/2010/main" val="237068195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2C1C9A-4FEF-0945-BCD3-C95508B651AB}"/>
              </a:ext>
            </a:extLst>
          </p:cNvPr>
          <p:cNvSpPr>
            <a:spLocks noGrp="1"/>
          </p:cNvSpPr>
          <p:nvPr>
            <p:ph type="title"/>
          </p:nvPr>
        </p:nvSpPr>
        <p:spPr>
          <a:xfrm>
            <a:off x="273050" y="228600"/>
            <a:ext cx="23787100" cy="1885950"/>
          </a:xfrm>
          <a:noFill/>
        </p:spPr>
        <p:txBody>
          <a:bodyPr>
            <a:normAutofit/>
          </a:bodyPr>
          <a:lstStyle/>
          <a:p>
            <a:r>
              <a:rPr lang="el-GR" sz="6600" dirty="0">
                <a:solidFill>
                  <a:schemeClr val="bg2"/>
                </a:solidFill>
                <a:latin typeface="Roboto"/>
                <a:cs typeface="Roboto"/>
              </a:rPr>
              <a:t>Φόρμα Προσθήκης Δεδομένων</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3D5E57CE-1CE4-414C-A1B3-3B6314D5F6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06644" y="1996979"/>
            <a:ext cx="21557969" cy="11137147"/>
          </a:xfrm>
          <a:prstGeom prst="rect">
            <a:avLst/>
          </a:prstGeom>
        </p:spPr>
      </p:pic>
      <p:sp>
        <p:nvSpPr>
          <p:cNvPr id="7" name="Slide Number Placeholder 6">
            <a:extLst>
              <a:ext uri="{FF2B5EF4-FFF2-40B4-BE49-F238E27FC236}">
                <a16:creationId xmlns:a16="http://schemas.microsoft.com/office/drawing/2014/main" id="{F95CEDA3-7F58-9E4B-98B4-906AFA566C24}"/>
              </a:ext>
            </a:extLst>
          </p:cNvPr>
          <p:cNvSpPr>
            <a:spLocks noGrp="1"/>
          </p:cNvSpPr>
          <p:nvPr>
            <p:ph type="sldNum" sz="quarter" idx="2"/>
          </p:nvPr>
        </p:nvSpPr>
        <p:spPr/>
        <p:txBody>
          <a:bodyPr/>
          <a:lstStyle/>
          <a:p>
            <a:fld id="{86CB4B4D-7CA3-9044-876B-883B54F8677D}" type="slidenum">
              <a:rPr lang="en-GR" smtClean="0"/>
              <a:pPr/>
              <a:t>43</a:t>
            </a:fld>
            <a:endParaRPr lang="en-GR" dirty="0"/>
          </a:p>
        </p:txBody>
      </p:sp>
    </p:spTree>
    <p:extLst>
      <p:ext uri="{BB962C8B-B14F-4D97-AF65-F5344CB8AC3E}">
        <p14:creationId xmlns:p14="http://schemas.microsoft.com/office/powerpoint/2010/main" val="129456708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228600"/>
            <a:ext cx="23787100" cy="2266950"/>
          </a:xfrm>
          <a:noFill/>
        </p:spPr>
        <p:txBody>
          <a:bodyPr>
            <a:normAutofit/>
          </a:bodyPr>
          <a:lstStyle/>
          <a:p>
            <a:pPr algn="l"/>
            <a:r>
              <a:rPr lang="el-GR" sz="6600" dirty="0">
                <a:solidFill>
                  <a:schemeClr val="bg2"/>
                </a:solidFill>
                <a:latin typeface="Roboto"/>
                <a:cs typeface="Roboto"/>
              </a:rPr>
              <a:t>Μπορείτε να προσθέσετε ένα αρχείο δεδομένων ανεβάζοντας το από τον υπολογιστή σας επιλέγοντας…</a:t>
            </a:r>
            <a:endParaRPr lang="en-US" sz="6600" dirty="0">
              <a:solidFill>
                <a:schemeClr val="bg2"/>
              </a:solidFill>
              <a:latin typeface="Roboto"/>
              <a:cs typeface="Roboto"/>
            </a:endParaRPr>
          </a:p>
        </p:txBody>
      </p:sp>
      <p:sp>
        <p:nvSpPr>
          <p:cNvPr id="5" name="Title 1">
            <a:extLst>
              <a:ext uri="{FF2B5EF4-FFF2-40B4-BE49-F238E27FC236}">
                <a16:creationId xmlns:a16="http://schemas.microsoft.com/office/drawing/2014/main" id="{76D5A2BC-B4FE-2D4F-AF84-378CEC4E75A5}"/>
              </a:ext>
            </a:extLst>
          </p:cNvPr>
          <p:cNvSpPr txBox="1">
            <a:spLocks/>
          </p:cNvSpPr>
          <p:nvPr/>
        </p:nvSpPr>
        <p:spPr>
          <a:xfrm>
            <a:off x="298449" y="5923084"/>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…ή να προσθέσετε ένα αρχείο από κάποια τοποθεσία στο Διαδίκτυο, εφόσον γνωρίζετε τον αντίστοιχο σύνδεσμο:</a:t>
            </a:r>
            <a:endParaRPr lang="en-US" sz="6600" dirty="0">
              <a:solidFill>
                <a:schemeClr val="bg2"/>
              </a:solidFill>
              <a:latin typeface="Roboto"/>
              <a:cs typeface="Roboto"/>
            </a:endParaRPr>
          </a:p>
        </p:txBody>
      </p:sp>
      <p:pic>
        <p:nvPicPr>
          <p:cNvPr id="8" name="Picture 7">
            <a:extLst>
              <a:ext uri="{FF2B5EF4-FFF2-40B4-BE49-F238E27FC236}">
                <a16:creationId xmlns:a16="http://schemas.microsoft.com/office/drawing/2014/main" id="{D0EBD500-3996-A041-A94C-700155B95A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68043" y="2902751"/>
            <a:ext cx="10394663" cy="2790057"/>
          </a:xfrm>
          <a:prstGeom prst="rect">
            <a:avLst/>
          </a:prstGeom>
        </p:spPr>
      </p:pic>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56523" y="9089497"/>
            <a:ext cx="10301173" cy="2764963"/>
          </a:xfrm>
          <a:prstGeom prst="rect">
            <a:avLst/>
          </a:prstGeom>
        </p:spPr>
      </p:pic>
      <p:sp>
        <p:nvSpPr>
          <p:cNvPr id="13" name="Down Arrow 12">
            <a:extLst>
              <a:ext uri="{FF2B5EF4-FFF2-40B4-BE49-F238E27FC236}">
                <a16:creationId xmlns:a16="http://schemas.microsoft.com/office/drawing/2014/main" id="{A382CCDF-6088-1A41-9738-CCC5B5F9B223}"/>
              </a:ext>
            </a:extLst>
          </p:cNvPr>
          <p:cNvSpPr/>
          <p:nvPr/>
        </p:nvSpPr>
        <p:spPr>
          <a:xfrm rot="16200000">
            <a:off x="6466046" y="3720113"/>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4" name="Down Arrow 13">
            <a:extLst>
              <a:ext uri="{FF2B5EF4-FFF2-40B4-BE49-F238E27FC236}">
                <a16:creationId xmlns:a16="http://schemas.microsoft.com/office/drawing/2014/main" id="{3DF196F3-F4B7-1A46-B325-778184634F13}"/>
              </a:ext>
            </a:extLst>
          </p:cNvPr>
          <p:cNvSpPr/>
          <p:nvPr/>
        </p:nvSpPr>
        <p:spPr>
          <a:xfrm rot="5400000">
            <a:off x="10520755" y="9927146"/>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Slide Number Placeholder 8">
            <a:extLst>
              <a:ext uri="{FF2B5EF4-FFF2-40B4-BE49-F238E27FC236}">
                <a16:creationId xmlns:a16="http://schemas.microsoft.com/office/drawing/2014/main" id="{1001BD3C-5195-694C-9B86-C72EFD65536A}"/>
              </a:ext>
            </a:extLst>
          </p:cNvPr>
          <p:cNvSpPr>
            <a:spLocks noGrp="1"/>
          </p:cNvSpPr>
          <p:nvPr>
            <p:ph type="sldNum" sz="quarter" idx="2"/>
          </p:nvPr>
        </p:nvSpPr>
        <p:spPr/>
        <p:txBody>
          <a:bodyPr/>
          <a:lstStyle/>
          <a:p>
            <a:fld id="{86CB4B4D-7CA3-9044-876B-883B54F8677D}" type="slidenum">
              <a:rPr lang="en-GR" smtClean="0"/>
              <a:pPr/>
              <a:t>44</a:t>
            </a:fld>
            <a:endParaRPr lang="en-GR" dirty="0"/>
          </a:p>
        </p:txBody>
      </p:sp>
    </p:spTree>
    <p:extLst>
      <p:ext uri="{BB962C8B-B14F-4D97-AF65-F5344CB8AC3E}">
        <p14:creationId xmlns:p14="http://schemas.microsoft.com/office/powerpoint/2010/main" val="319722206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228599"/>
            <a:ext cx="23787100" cy="3112911"/>
          </a:xfrm>
          <a:noFill/>
        </p:spPr>
        <p:txBody>
          <a:bodyPr>
            <a:normAutofit fontScale="90000"/>
          </a:bodyPr>
          <a:lstStyle/>
          <a:p>
            <a:pPr algn="l"/>
            <a:r>
              <a:rPr lang="el-GR" sz="6600" dirty="0">
                <a:solidFill>
                  <a:schemeClr val="bg2"/>
                </a:solidFill>
                <a:latin typeface="Roboto"/>
                <a:cs typeface="Roboto"/>
              </a:rPr>
              <a:t>Εάν το επιθυμείτε, μπορείτε να ανεβάσετε ένα αρχείο μέσω </a:t>
            </a:r>
            <a:r>
              <a:rPr lang="en-US" sz="6600" dirty="0">
                <a:solidFill>
                  <a:schemeClr val="bg2"/>
                </a:solidFill>
                <a:latin typeface="Roboto"/>
                <a:cs typeface="Roboto"/>
              </a:rPr>
              <a:t>sftp </a:t>
            </a:r>
            <a:r>
              <a:rPr lang="el-GR" sz="6600" dirty="0">
                <a:solidFill>
                  <a:schemeClr val="bg2"/>
                </a:solidFill>
                <a:latin typeface="Roboto"/>
                <a:cs typeface="Roboto"/>
              </a:rPr>
              <a:t>στην υποδομή του </a:t>
            </a:r>
            <a:r>
              <a:rPr lang="en-US" sz="6600" dirty="0">
                <a:solidFill>
                  <a:schemeClr val="bg2"/>
                </a:solidFill>
                <a:latin typeface="Roboto"/>
                <a:cs typeface="Roboto"/>
              </a:rPr>
              <a:t>HEAL Link</a:t>
            </a:r>
            <a:r>
              <a:rPr lang="el-GR" sz="6600" dirty="0">
                <a:solidFill>
                  <a:schemeClr val="bg2"/>
                </a:solidFill>
                <a:latin typeface="Roboto"/>
                <a:cs typeface="Roboto"/>
              </a:rPr>
              <a:t> και να χρησιμοποιήσετε τον σύνδεσμό του για το σύνολο δεδομένων σας.</a:t>
            </a:r>
            <a:endParaRPr lang="en-US" sz="6600" dirty="0">
              <a:solidFill>
                <a:schemeClr val="bg2"/>
              </a:solidFill>
              <a:latin typeface="Roboto"/>
              <a:cs typeface="Roboto"/>
            </a:endParaRPr>
          </a:p>
        </p:txBody>
      </p:sp>
      <p:sp>
        <p:nvSpPr>
          <p:cNvPr id="9" name="Slide Number Placeholder 8">
            <a:extLst>
              <a:ext uri="{FF2B5EF4-FFF2-40B4-BE49-F238E27FC236}">
                <a16:creationId xmlns:a16="http://schemas.microsoft.com/office/drawing/2014/main" id="{1001BD3C-5195-694C-9B86-C72EFD65536A}"/>
              </a:ext>
            </a:extLst>
          </p:cNvPr>
          <p:cNvSpPr>
            <a:spLocks noGrp="1"/>
          </p:cNvSpPr>
          <p:nvPr>
            <p:ph type="sldNum" sz="quarter" idx="2"/>
          </p:nvPr>
        </p:nvSpPr>
        <p:spPr/>
        <p:txBody>
          <a:bodyPr/>
          <a:lstStyle/>
          <a:p>
            <a:fld id="{86CB4B4D-7CA3-9044-876B-883B54F8677D}" type="slidenum">
              <a:rPr lang="en-GR" smtClean="0"/>
              <a:pPr/>
              <a:t>45</a:t>
            </a:fld>
            <a:endParaRPr lang="en-GR" dirty="0"/>
          </a:p>
        </p:txBody>
      </p:sp>
      <p:sp>
        <p:nvSpPr>
          <p:cNvPr id="10" name="Title 1">
            <a:extLst>
              <a:ext uri="{FF2B5EF4-FFF2-40B4-BE49-F238E27FC236}">
                <a16:creationId xmlns:a16="http://schemas.microsoft.com/office/drawing/2014/main" id="{6D1BFF2B-776D-9344-8139-B21584D83F2D}"/>
              </a:ext>
            </a:extLst>
          </p:cNvPr>
          <p:cNvSpPr txBox="1">
            <a:spLocks/>
          </p:cNvSpPr>
          <p:nvPr/>
        </p:nvSpPr>
        <p:spPr>
          <a:xfrm>
            <a:off x="425449" y="10250350"/>
            <a:ext cx="23910583" cy="3112911"/>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Παρακάτω, θα σας δείξουμε πως μπορείτε να ανεβάσετε το αρχείο σας μέσω «</a:t>
            </a:r>
            <a:r>
              <a:rPr lang="en-US" sz="6600" dirty="0" err="1">
                <a:solidFill>
                  <a:schemeClr val="bg2"/>
                </a:solidFill>
                <a:latin typeface="Roboto"/>
                <a:cs typeface="Roboto"/>
              </a:rPr>
              <a:t>Filezilla</a:t>
            </a:r>
            <a:r>
              <a:rPr lang="el-GR" sz="6600" dirty="0">
                <a:solidFill>
                  <a:schemeClr val="bg2"/>
                </a:solidFill>
                <a:latin typeface="Roboto"/>
                <a:cs typeface="Roboto"/>
              </a:rPr>
              <a:t>»</a:t>
            </a:r>
            <a:r>
              <a:rPr lang="en-US" sz="6600" dirty="0">
                <a:solidFill>
                  <a:schemeClr val="bg2"/>
                </a:solidFill>
                <a:latin typeface="Roboto"/>
                <a:cs typeface="Roboto"/>
              </a:rPr>
              <a:t>.</a:t>
            </a:r>
          </a:p>
        </p:txBody>
      </p:sp>
      <p:sp>
        <p:nvSpPr>
          <p:cNvPr id="15" name="Title 1">
            <a:extLst>
              <a:ext uri="{FF2B5EF4-FFF2-40B4-BE49-F238E27FC236}">
                <a16:creationId xmlns:a16="http://schemas.microsoft.com/office/drawing/2014/main" id="{CF8DF3E8-ADA3-A744-9BC4-82C91206D3BA}"/>
              </a:ext>
            </a:extLst>
          </p:cNvPr>
          <p:cNvSpPr txBox="1">
            <a:spLocks/>
          </p:cNvSpPr>
          <p:nvPr/>
        </p:nvSpPr>
        <p:spPr>
          <a:xfrm>
            <a:off x="425450" y="3897489"/>
            <a:ext cx="23910583" cy="3395133"/>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0000" lnSpcReduction="1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Για να το κάνετε αυτό, μπορείτε να χρησιμοποιήσετε κάποιον </a:t>
            </a:r>
            <a:r>
              <a:rPr lang="el-GR" sz="6600" dirty="0" err="1">
                <a:solidFill>
                  <a:schemeClr val="bg2"/>
                </a:solidFill>
                <a:latin typeface="Roboto"/>
                <a:cs typeface="Roboto"/>
              </a:rPr>
              <a:t>sf</a:t>
            </a:r>
            <a:r>
              <a:rPr lang="en-US" sz="6600" dirty="0" err="1">
                <a:solidFill>
                  <a:schemeClr val="bg2"/>
                </a:solidFill>
                <a:latin typeface="Roboto"/>
                <a:cs typeface="Roboto"/>
              </a:rPr>
              <a:t>tp</a:t>
            </a:r>
            <a:r>
              <a:rPr lang="en-US" sz="6600" dirty="0">
                <a:solidFill>
                  <a:schemeClr val="bg2"/>
                </a:solidFill>
                <a:latin typeface="Roboto"/>
                <a:cs typeface="Roboto"/>
              </a:rPr>
              <a:t> client, </a:t>
            </a:r>
            <a:r>
              <a:rPr lang="el-GR" sz="6600" dirty="0">
                <a:solidFill>
                  <a:schemeClr val="bg2"/>
                </a:solidFill>
                <a:latin typeface="Roboto"/>
                <a:cs typeface="Roboto"/>
              </a:rPr>
              <a:t>της </a:t>
            </a:r>
            <a:r>
              <a:rPr lang="el-GR" sz="6600" dirty="0" err="1">
                <a:solidFill>
                  <a:schemeClr val="bg2"/>
                </a:solidFill>
                <a:latin typeface="Roboto"/>
                <a:cs typeface="Roboto"/>
              </a:rPr>
              <a:t>προτ</a:t>
            </a:r>
            <a:r>
              <a:rPr lang="en-US" sz="6600" dirty="0" err="1">
                <a:solidFill>
                  <a:schemeClr val="bg2"/>
                </a:solidFill>
                <a:latin typeface="Roboto"/>
                <a:cs typeface="Roboto"/>
              </a:rPr>
              <a:t>ί</a:t>
            </a:r>
            <a:r>
              <a:rPr lang="el-GR" sz="6600" dirty="0" err="1">
                <a:solidFill>
                  <a:schemeClr val="bg2"/>
                </a:solidFill>
                <a:latin typeface="Roboto"/>
                <a:cs typeface="Roboto"/>
              </a:rPr>
              <a:t>μησής</a:t>
            </a:r>
            <a:r>
              <a:rPr lang="el-GR" sz="6600" dirty="0">
                <a:solidFill>
                  <a:schemeClr val="bg2"/>
                </a:solidFill>
                <a:latin typeface="Roboto"/>
                <a:cs typeface="Roboto"/>
              </a:rPr>
              <a:t> σας, </a:t>
            </a:r>
            <a:r>
              <a:rPr lang="en-US" sz="6600" dirty="0" err="1">
                <a:solidFill>
                  <a:schemeClr val="bg2"/>
                </a:solidFill>
                <a:latin typeface="Roboto"/>
                <a:cs typeface="Roboto"/>
              </a:rPr>
              <a:t>ό</a:t>
            </a:r>
            <a:r>
              <a:rPr lang="el-GR" sz="6600" dirty="0">
                <a:solidFill>
                  <a:schemeClr val="bg2"/>
                </a:solidFill>
                <a:latin typeface="Roboto"/>
                <a:cs typeface="Roboto"/>
              </a:rPr>
              <a:t>πως τα «</a:t>
            </a:r>
            <a:r>
              <a:rPr lang="en-US" sz="6600" dirty="0" err="1">
                <a:solidFill>
                  <a:schemeClr val="bg2"/>
                </a:solidFill>
                <a:latin typeface="Roboto"/>
                <a:cs typeface="Roboto"/>
              </a:rPr>
              <a:t>Filezilla</a:t>
            </a:r>
            <a:r>
              <a:rPr lang="el-GR" sz="6600" dirty="0">
                <a:solidFill>
                  <a:schemeClr val="bg2"/>
                </a:solidFill>
                <a:latin typeface="Roboto"/>
                <a:cs typeface="Roboto"/>
              </a:rPr>
              <a:t>»</a:t>
            </a:r>
            <a:r>
              <a:rPr lang="en-US" sz="6600" dirty="0">
                <a:solidFill>
                  <a:schemeClr val="bg2"/>
                </a:solidFill>
                <a:latin typeface="Roboto"/>
                <a:cs typeface="Roboto"/>
              </a:rPr>
              <a:t>, </a:t>
            </a:r>
            <a:r>
              <a:rPr lang="el-GR" sz="6600" dirty="0">
                <a:solidFill>
                  <a:schemeClr val="bg2"/>
                </a:solidFill>
                <a:latin typeface="Roboto"/>
                <a:cs typeface="Roboto"/>
              </a:rPr>
              <a:t>«</a:t>
            </a:r>
            <a:r>
              <a:rPr lang="en-US" sz="6600" dirty="0">
                <a:solidFill>
                  <a:schemeClr val="bg2"/>
                </a:solidFill>
                <a:latin typeface="Roboto"/>
                <a:cs typeface="Roboto"/>
              </a:rPr>
              <a:t>WinSCP</a:t>
            </a:r>
            <a:r>
              <a:rPr lang="el-GR" sz="6600" dirty="0">
                <a:solidFill>
                  <a:schemeClr val="bg2"/>
                </a:solidFill>
                <a:latin typeface="Roboto"/>
                <a:cs typeface="Roboto"/>
              </a:rPr>
              <a:t>»</a:t>
            </a:r>
            <a:r>
              <a:rPr lang="en-US" sz="6600" dirty="0">
                <a:solidFill>
                  <a:schemeClr val="bg2"/>
                </a:solidFill>
                <a:latin typeface="Roboto"/>
                <a:cs typeface="Roboto"/>
              </a:rPr>
              <a:t> </a:t>
            </a:r>
            <a:r>
              <a:rPr lang="el-GR" sz="6600" dirty="0">
                <a:solidFill>
                  <a:schemeClr val="bg2"/>
                </a:solidFill>
                <a:latin typeface="Roboto"/>
                <a:cs typeface="Roboto"/>
              </a:rPr>
              <a:t>και «</a:t>
            </a:r>
            <a:r>
              <a:rPr lang="en-US" sz="6600" dirty="0" err="1">
                <a:solidFill>
                  <a:schemeClr val="bg2"/>
                </a:solidFill>
                <a:latin typeface="Roboto"/>
                <a:cs typeface="Roboto"/>
              </a:rPr>
              <a:t>FireFTP</a:t>
            </a:r>
            <a:r>
              <a:rPr lang="el-GR" sz="6600" dirty="0">
                <a:solidFill>
                  <a:schemeClr val="bg2"/>
                </a:solidFill>
                <a:latin typeface="Roboto"/>
                <a:cs typeface="Roboto"/>
              </a:rPr>
              <a:t>»</a:t>
            </a:r>
            <a:r>
              <a:rPr lang="en-US" sz="6600" dirty="0">
                <a:solidFill>
                  <a:schemeClr val="bg2"/>
                </a:solidFill>
                <a:latin typeface="Roboto"/>
                <a:cs typeface="Roboto"/>
              </a:rPr>
              <a:t>. </a:t>
            </a:r>
            <a:r>
              <a:rPr lang="el-GR" sz="6600" dirty="0">
                <a:solidFill>
                  <a:schemeClr val="bg2"/>
                </a:solidFill>
                <a:latin typeface="Roboto"/>
                <a:cs typeface="Roboto"/>
              </a:rPr>
              <a:t>Τα συγκεκριμένα προγράμματα μπορείτε να τα βρείτε στους παρακάτω συνδέσμους:</a:t>
            </a:r>
          </a:p>
          <a:p>
            <a:pPr algn="l" hangingPunct="1"/>
            <a:endParaRPr lang="en-US" sz="6600" dirty="0">
              <a:solidFill>
                <a:schemeClr val="bg2"/>
              </a:solidFill>
              <a:latin typeface="Roboto"/>
              <a:cs typeface="Roboto"/>
            </a:endParaRPr>
          </a:p>
        </p:txBody>
      </p:sp>
      <p:sp>
        <p:nvSpPr>
          <p:cNvPr id="16" name="Title 1">
            <a:extLst>
              <a:ext uri="{FF2B5EF4-FFF2-40B4-BE49-F238E27FC236}">
                <a16:creationId xmlns:a16="http://schemas.microsoft.com/office/drawing/2014/main" id="{E4133530-266B-3D47-B511-F314BB32AA90}"/>
              </a:ext>
            </a:extLst>
          </p:cNvPr>
          <p:cNvSpPr txBox="1">
            <a:spLocks/>
          </p:cNvSpPr>
          <p:nvPr/>
        </p:nvSpPr>
        <p:spPr>
          <a:xfrm>
            <a:off x="473417" y="6901477"/>
            <a:ext cx="23910583" cy="3112911"/>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n-US" sz="6600" dirty="0" err="1">
                <a:solidFill>
                  <a:schemeClr val="bg2"/>
                </a:solidFill>
                <a:latin typeface="Roboto"/>
                <a:cs typeface="Roboto"/>
              </a:rPr>
              <a:t>Filezilla</a:t>
            </a:r>
            <a:r>
              <a:rPr lang="en-US" sz="6600" dirty="0">
                <a:solidFill>
                  <a:schemeClr val="bg2"/>
                </a:solidFill>
                <a:latin typeface="Roboto"/>
                <a:cs typeface="Roboto"/>
              </a:rPr>
              <a:t>: </a:t>
            </a:r>
            <a:r>
              <a:rPr lang="en-US" sz="6600" dirty="0">
                <a:solidFill>
                  <a:schemeClr val="bg2"/>
                </a:solidFill>
                <a:latin typeface="Roboto"/>
                <a:cs typeface="Roboto"/>
                <a:hlinkClick r:id="rId2"/>
              </a:rPr>
              <a:t>https://filezilla-project.org</a:t>
            </a:r>
            <a:r>
              <a:rPr lang="en-US" sz="6600" dirty="0">
                <a:solidFill>
                  <a:schemeClr val="bg2"/>
                </a:solidFill>
                <a:latin typeface="Roboto"/>
                <a:cs typeface="Roboto"/>
              </a:rPr>
              <a:t> </a:t>
            </a:r>
          </a:p>
          <a:p>
            <a:pPr algn="l" hangingPunct="1"/>
            <a:r>
              <a:rPr lang="en-US" sz="6600" dirty="0">
                <a:solidFill>
                  <a:schemeClr val="bg2"/>
                </a:solidFill>
                <a:latin typeface="Roboto"/>
                <a:cs typeface="Roboto"/>
              </a:rPr>
              <a:t>WinSCP: </a:t>
            </a:r>
            <a:r>
              <a:rPr lang="en-US" sz="6600" dirty="0">
                <a:solidFill>
                  <a:schemeClr val="bg2"/>
                </a:solidFill>
                <a:latin typeface="Roboto"/>
                <a:cs typeface="Roboto"/>
                <a:hlinkClick r:id="rId3"/>
              </a:rPr>
              <a:t>https://winscp.net/eng/download.php</a:t>
            </a:r>
            <a:r>
              <a:rPr lang="en-US" sz="6600" dirty="0">
                <a:solidFill>
                  <a:schemeClr val="bg2"/>
                </a:solidFill>
                <a:latin typeface="Roboto"/>
                <a:cs typeface="Roboto"/>
              </a:rPr>
              <a:t> </a:t>
            </a:r>
          </a:p>
          <a:p>
            <a:pPr algn="l" hangingPunct="1"/>
            <a:r>
              <a:rPr lang="en-US" sz="6600" dirty="0" err="1">
                <a:solidFill>
                  <a:schemeClr val="bg2"/>
                </a:solidFill>
                <a:latin typeface="Roboto"/>
                <a:cs typeface="Roboto"/>
              </a:rPr>
              <a:t>FireFTP</a:t>
            </a:r>
            <a:r>
              <a:rPr lang="en-US" sz="6600" dirty="0">
                <a:solidFill>
                  <a:schemeClr val="bg2"/>
                </a:solidFill>
                <a:latin typeface="Roboto"/>
                <a:cs typeface="Roboto"/>
              </a:rPr>
              <a:t>: </a:t>
            </a:r>
            <a:r>
              <a:rPr lang="en-US" sz="6600" dirty="0">
                <a:solidFill>
                  <a:schemeClr val="bg2"/>
                </a:solidFill>
                <a:latin typeface="Roboto"/>
                <a:cs typeface="Roboto"/>
                <a:hlinkClick r:id="rId4"/>
              </a:rPr>
              <a:t>http://fireftp.net</a:t>
            </a:r>
            <a:r>
              <a:rPr lang="en-US" sz="6600" dirty="0">
                <a:solidFill>
                  <a:schemeClr val="bg2"/>
                </a:solidFill>
                <a:latin typeface="Roboto"/>
                <a:cs typeface="Roboto"/>
              </a:rPr>
              <a:t> </a:t>
            </a:r>
          </a:p>
        </p:txBody>
      </p:sp>
    </p:spTree>
    <p:extLst>
      <p:ext uri="{BB962C8B-B14F-4D97-AF65-F5344CB8AC3E}">
        <p14:creationId xmlns:p14="http://schemas.microsoft.com/office/powerpoint/2010/main" val="207437058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228599"/>
            <a:ext cx="23787100" cy="2559757"/>
          </a:xfrm>
          <a:noFill/>
        </p:spPr>
        <p:txBody>
          <a:bodyPr>
            <a:normAutofit fontScale="90000"/>
          </a:bodyPr>
          <a:lstStyle/>
          <a:p>
            <a:pPr algn="l"/>
            <a:r>
              <a:rPr lang="el-GR" sz="6600" dirty="0">
                <a:solidFill>
                  <a:schemeClr val="bg2"/>
                </a:solidFill>
                <a:latin typeface="Roboto"/>
                <a:cs typeface="Roboto"/>
              </a:rPr>
              <a:t>Αφού εγκαταστήσετε το «</a:t>
            </a:r>
            <a:r>
              <a:rPr lang="en-US" sz="6600" dirty="0" err="1">
                <a:solidFill>
                  <a:schemeClr val="bg2"/>
                </a:solidFill>
                <a:latin typeface="Roboto"/>
                <a:cs typeface="Roboto"/>
              </a:rPr>
              <a:t>Filezilla</a:t>
            </a:r>
            <a:r>
              <a:rPr lang="el-GR" sz="6600" dirty="0">
                <a:solidFill>
                  <a:schemeClr val="bg2"/>
                </a:solidFill>
                <a:latin typeface="Roboto"/>
                <a:cs typeface="Roboto"/>
              </a:rPr>
              <a:t>», ανοίξτε την </a:t>
            </a:r>
            <a:r>
              <a:rPr lang="el-GR" sz="6600" dirty="0" err="1">
                <a:solidFill>
                  <a:schemeClr val="bg2"/>
                </a:solidFill>
                <a:latin typeface="Roboto"/>
                <a:cs typeface="Roboto"/>
              </a:rPr>
              <a:t>εφαρμογ</a:t>
            </a:r>
            <a:r>
              <a:rPr lang="en-US" sz="6600" dirty="0" err="1">
                <a:solidFill>
                  <a:schemeClr val="bg2"/>
                </a:solidFill>
                <a:latin typeface="Roboto"/>
                <a:cs typeface="Roboto"/>
              </a:rPr>
              <a:t>ή</a:t>
            </a:r>
            <a:r>
              <a:rPr lang="el-GR" sz="6600" dirty="0">
                <a:solidFill>
                  <a:schemeClr val="bg2"/>
                </a:solidFill>
                <a:latin typeface="Roboto"/>
                <a:cs typeface="Roboto"/>
              </a:rPr>
              <a:t>. Από το κεντρικό παράθυρο, ανοίξτε τον «</a:t>
            </a:r>
            <a:r>
              <a:rPr lang="en-US" sz="6600" dirty="0">
                <a:solidFill>
                  <a:schemeClr val="bg2"/>
                </a:solidFill>
                <a:latin typeface="Roboto"/>
                <a:cs typeface="Roboto"/>
              </a:rPr>
              <a:t>Site Manager</a:t>
            </a:r>
            <a:r>
              <a:rPr lang="el-GR" sz="6600" dirty="0">
                <a:solidFill>
                  <a:schemeClr val="bg2"/>
                </a:solidFill>
                <a:latin typeface="Roboto"/>
                <a:cs typeface="Roboto"/>
              </a:rPr>
              <a:t>»</a:t>
            </a:r>
            <a:r>
              <a:rPr lang="en-US" sz="6600" dirty="0">
                <a:solidFill>
                  <a:schemeClr val="bg2"/>
                </a:solidFill>
                <a:latin typeface="Roboto"/>
                <a:cs typeface="Roboto"/>
              </a:rPr>
              <a:t> </a:t>
            </a:r>
            <a:r>
              <a:rPr lang="en-US" sz="6600" dirty="0" err="1">
                <a:solidFill>
                  <a:schemeClr val="bg2"/>
                </a:solidFill>
                <a:latin typeface="Roboto"/>
                <a:cs typeface="Roboto"/>
              </a:rPr>
              <a:t>ό</a:t>
            </a:r>
            <a:r>
              <a:rPr lang="el-GR" sz="6600" dirty="0">
                <a:solidFill>
                  <a:schemeClr val="bg2"/>
                </a:solidFill>
                <a:latin typeface="Roboto"/>
                <a:cs typeface="Roboto"/>
              </a:rPr>
              <a:t>πως παρακάτω:</a:t>
            </a:r>
            <a:endParaRPr lang="en-US" sz="6600" dirty="0">
              <a:solidFill>
                <a:schemeClr val="bg2"/>
              </a:solidFill>
              <a:latin typeface="Roboto"/>
              <a:cs typeface="Roboto"/>
            </a:endParaRPr>
          </a:p>
        </p:txBody>
      </p:sp>
      <p:sp>
        <p:nvSpPr>
          <p:cNvPr id="9" name="Slide Number Placeholder 8">
            <a:extLst>
              <a:ext uri="{FF2B5EF4-FFF2-40B4-BE49-F238E27FC236}">
                <a16:creationId xmlns:a16="http://schemas.microsoft.com/office/drawing/2014/main" id="{1001BD3C-5195-694C-9B86-C72EFD65536A}"/>
              </a:ext>
            </a:extLst>
          </p:cNvPr>
          <p:cNvSpPr>
            <a:spLocks noGrp="1"/>
          </p:cNvSpPr>
          <p:nvPr>
            <p:ph type="sldNum" sz="quarter" idx="2"/>
          </p:nvPr>
        </p:nvSpPr>
        <p:spPr/>
        <p:txBody>
          <a:bodyPr/>
          <a:lstStyle/>
          <a:p>
            <a:fld id="{86CB4B4D-7CA3-9044-876B-883B54F8677D}" type="slidenum">
              <a:rPr lang="en-GR" smtClean="0"/>
              <a:pPr/>
              <a:t>46</a:t>
            </a:fld>
            <a:endParaRPr lang="en-GR" dirty="0"/>
          </a:p>
        </p:txBody>
      </p:sp>
      <p:pic>
        <p:nvPicPr>
          <p:cNvPr id="11" name="Picture 10">
            <a:extLst>
              <a:ext uri="{FF2B5EF4-FFF2-40B4-BE49-F238E27FC236}">
                <a16:creationId xmlns:a16="http://schemas.microsoft.com/office/drawing/2014/main" id="{C10E8761-2A9B-D649-8FA3-0FC0CE6705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77782" y="2906889"/>
            <a:ext cx="15377635" cy="10101877"/>
          </a:xfrm>
          <a:prstGeom prst="rect">
            <a:avLst/>
          </a:prstGeom>
        </p:spPr>
      </p:pic>
      <p:sp>
        <p:nvSpPr>
          <p:cNvPr id="7" name="Down Arrow 6">
            <a:extLst>
              <a:ext uri="{FF2B5EF4-FFF2-40B4-BE49-F238E27FC236}">
                <a16:creationId xmlns:a16="http://schemas.microsoft.com/office/drawing/2014/main" id="{754007FE-76E4-4B47-B8BF-FABED5023FAC}"/>
              </a:ext>
            </a:extLst>
          </p:cNvPr>
          <p:cNvSpPr/>
          <p:nvPr/>
        </p:nvSpPr>
        <p:spPr>
          <a:xfrm rot="16200000">
            <a:off x="3797063" y="2794425"/>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57736354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228599"/>
            <a:ext cx="23787100" cy="1882423"/>
          </a:xfrm>
          <a:noFill/>
        </p:spPr>
        <p:txBody>
          <a:bodyPr>
            <a:normAutofit/>
          </a:bodyPr>
          <a:lstStyle/>
          <a:p>
            <a:pPr algn="l"/>
            <a:r>
              <a:rPr lang="el-GR" sz="6600" dirty="0">
                <a:solidFill>
                  <a:schemeClr val="bg2"/>
                </a:solidFill>
                <a:latin typeface="Roboto"/>
                <a:cs typeface="Roboto"/>
              </a:rPr>
              <a:t>Στον «</a:t>
            </a:r>
            <a:r>
              <a:rPr lang="en-US" sz="6600" dirty="0">
                <a:solidFill>
                  <a:schemeClr val="bg2"/>
                </a:solidFill>
                <a:latin typeface="Roboto"/>
                <a:cs typeface="Roboto"/>
              </a:rPr>
              <a:t>Site Manager</a:t>
            </a:r>
            <a:r>
              <a:rPr lang="el-GR" sz="6600" dirty="0">
                <a:solidFill>
                  <a:schemeClr val="bg2"/>
                </a:solidFill>
                <a:latin typeface="Roboto"/>
                <a:cs typeface="Roboto"/>
              </a:rPr>
              <a:t>»</a:t>
            </a:r>
            <a:r>
              <a:rPr lang="en-US" sz="6600" dirty="0">
                <a:solidFill>
                  <a:schemeClr val="bg2"/>
                </a:solidFill>
                <a:latin typeface="Roboto"/>
                <a:cs typeface="Roboto"/>
              </a:rPr>
              <a:t> </a:t>
            </a:r>
            <a:r>
              <a:rPr lang="el-GR" sz="6600" dirty="0">
                <a:solidFill>
                  <a:schemeClr val="bg2"/>
                </a:solidFill>
                <a:latin typeface="Roboto"/>
                <a:cs typeface="Roboto"/>
              </a:rPr>
              <a:t>επιλέξτε τη δημιουργία «</a:t>
            </a:r>
            <a:r>
              <a:rPr lang="en-US" sz="6600" dirty="0">
                <a:solidFill>
                  <a:schemeClr val="bg2"/>
                </a:solidFill>
                <a:latin typeface="Roboto"/>
                <a:cs typeface="Roboto"/>
              </a:rPr>
              <a:t>New Site</a:t>
            </a:r>
            <a:r>
              <a:rPr lang="el-GR" sz="6600" dirty="0">
                <a:solidFill>
                  <a:schemeClr val="bg2"/>
                </a:solidFill>
                <a:latin typeface="Roboto"/>
                <a:cs typeface="Roboto"/>
              </a:rPr>
              <a:t>»</a:t>
            </a:r>
            <a:r>
              <a:rPr lang="en-US" sz="6600" dirty="0">
                <a:solidFill>
                  <a:schemeClr val="bg2"/>
                </a:solidFill>
                <a:latin typeface="Roboto"/>
                <a:cs typeface="Roboto"/>
              </a:rPr>
              <a:t>…</a:t>
            </a:r>
          </a:p>
        </p:txBody>
      </p:sp>
      <p:sp>
        <p:nvSpPr>
          <p:cNvPr id="9" name="Slide Number Placeholder 8">
            <a:extLst>
              <a:ext uri="{FF2B5EF4-FFF2-40B4-BE49-F238E27FC236}">
                <a16:creationId xmlns:a16="http://schemas.microsoft.com/office/drawing/2014/main" id="{1001BD3C-5195-694C-9B86-C72EFD65536A}"/>
              </a:ext>
            </a:extLst>
          </p:cNvPr>
          <p:cNvSpPr>
            <a:spLocks noGrp="1"/>
          </p:cNvSpPr>
          <p:nvPr>
            <p:ph type="sldNum" sz="quarter" idx="2"/>
          </p:nvPr>
        </p:nvSpPr>
        <p:spPr/>
        <p:txBody>
          <a:bodyPr/>
          <a:lstStyle/>
          <a:p>
            <a:fld id="{86CB4B4D-7CA3-9044-876B-883B54F8677D}" type="slidenum">
              <a:rPr lang="en-GR" smtClean="0"/>
              <a:pPr/>
              <a:t>47</a:t>
            </a:fld>
            <a:endParaRPr lang="en-GR" dirty="0"/>
          </a:p>
        </p:txBody>
      </p:sp>
      <p:pic>
        <p:nvPicPr>
          <p:cNvPr id="11" name="Picture 10">
            <a:extLst>
              <a:ext uri="{FF2B5EF4-FFF2-40B4-BE49-F238E27FC236}">
                <a16:creationId xmlns:a16="http://schemas.microsoft.com/office/drawing/2014/main" id="{C10E8761-2A9B-D649-8FA3-0FC0CE6705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43650" y="2217177"/>
            <a:ext cx="8357683" cy="4247197"/>
          </a:xfrm>
          <a:prstGeom prst="rect">
            <a:avLst/>
          </a:prstGeom>
        </p:spPr>
      </p:pic>
      <p:sp>
        <p:nvSpPr>
          <p:cNvPr id="7" name="Down Arrow 6">
            <a:extLst>
              <a:ext uri="{FF2B5EF4-FFF2-40B4-BE49-F238E27FC236}">
                <a16:creationId xmlns:a16="http://schemas.microsoft.com/office/drawing/2014/main" id="{754007FE-76E4-4B47-B8BF-FABED5023FAC}"/>
              </a:ext>
            </a:extLst>
          </p:cNvPr>
          <p:cNvSpPr/>
          <p:nvPr/>
        </p:nvSpPr>
        <p:spPr>
          <a:xfrm rot="16200000">
            <a:off x="6863046" y="5132188"/>
            <a:ext cx="524143" cy="793880"/>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6" name="Title 1">
            <a:extLst>
              <a:ext uri="{FF2B5EF4-FFF2-40B4-BE49-F238E27FC236}">
                <a16:creationId xmlns:a16="http://schemas.microsoft.com/office/drawing/2014/main" id="{53BBAF0B-7760-6B44-AD06-B36CF44663CD}"/>
              </a:ext>
            </a:extLst>
          </p:cNvPr>
          <p:cNvSpPr txBox="1">
            <a:spLocks/>
          </p:cNvSpPr>
          <p:nvPr/>
        </p:nvSpPr>
        <p:spPr>
          <a:xfrm>
            <a:off x="273050" y="6425434"/>
            <a:ext cx="23787100" cy="1882423"/>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Και εισάγετε ένα όνομα της επιλογής σας:</a:t>
            </a:r>
            <a:endParaRPr lang="en-US" sz="6600" dirty="0">
              <a:solidFill>
                <a:schemeClr val="bg2"/>
              </a:solidFill>
              <a:latin typeface="Roboto"/>
              <a:cs typeface="Roboto"/>
            </a:endParaRPr>
          </a:p>
        </p:txBody>
      </p:sp>
      <p:pic>
        <p:nvPicPr>
          <p:cNvPr id="8" name="Picture 7">
            <a:extLst>
              <a:ext uri="{FF2B5EF4-FFF2-40B4-BE49-F238E27FC236}">
                <a16:creationId xmlns:a16="http://schemas.microsoft.com/office/drawing/2014/main" id="{4921643B-CF7E-B341-915D-A231669C40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43650" y="8549032"/>
            <a:ext cx="8357681" cy="4247197"/>
          </a:xfrm>
          <a:prstGeom prst="rect">
            <a:avLst/>
          </a:prstGeom>
        </p:spPr>
      </p:pic>
      <p:sp>
        <p:nvSpPr>
          <p:cNvPr id="10" name="Down Arrow 9">
            <a:extLst>
              <a:ext uri="{FF2B5EF4-FFF2-40B4-BE49-F238E27FC236}">
                <a16:creationId xmlns:a16="http://schemas.microsoft.com/office/drawing/2014/main" id="{FE086263-3E4D-3542-8A74-FDC89A0C1EE1}"/>
              </a:ext>
            </a:extLst>
          </p:cNvPr>
          <p:cNvSpPr/>
          <p:nvPr/>
        </p:nvSpPr>
        <p:spPr>
          <a:xfrm rot="16200000">
            <a:off x="6281578" y="8987346"/>
            <a:ext cx="524143" cy="793880"/>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90477653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228599"/>
            <a:ext cx="23787100" cy="7639757"/>
          </a:xfrm>
          <a:noFill/>
        </p:spPr>
        <p:txBody>
          <a:bodyPr>
            <a:normAutofit fontScale="90000"/>
          </a:bodyPr>
          <a:lstStyle/>
          <a:p>
            <a:pPr algn="l" hangingPunct="1"/>
            <a:r>
              <a:rPr lang="el-GR" sz="6600" dirty="0">
                <a:solidFill>
                  <a:schemeClr val="bg2"/>
                </a:solidFill>
                <a:latin typeface="Roboto"/>
                <a:cs typeface="Roboto"/>
              </a:rPr>
              <a:t>Έπειτα, στο πεδίο «</a:t>
            </a:r>
            <a:r>
              <a:rPr lang="en-US" sz="6600" dirty="0">
                <a:solidFill>
                  <a:schemeClr val="bg2"/>
                </a:solidFill>
                <a:latin typeface="Roboto"/>
                <a:cs typeface="Roboto"/>
              </a:rPr>
              <a:t>Protocol</a:t>
            </a:r>
            <a:r>
              <a:rPr lang="el-GR" sz="6600" dirty="0">
                <a:solidFill>
                  <a:schemeClr val="bg2"/>
                </a:solidFill>
                <a:latin typeface="Roboto"/>
                <a:cs typeface="Roboto"/>
              </a:rPr>
              <a:t>» </a:t>
            </a:r>
            <a:r>
              <a:rPr lang="el-GR" sz="6600" dirty="0" err="1">
                <a:solidFill>
                  <a:schemeClr val="bg2"/>
                </a:solidFill>
                <a:latin typeface="Roboto"/>
                <a:cs typeface="Roboto"/>
              </a:rPr>
              <a:t>επιλ</a:t>
            </a:r>
            <a:r>
              <a:rPr lang="en-US" sz="6600" dirty="0" err="1">
                <a:solidFill>
                  <a:schemeClr val="bg2"/>
                </a:solidFill>
                <a:latin typeface="Roboto"/>
                <a:cs typeface="Roboto"/>
              </a:rPr>
              <a:t>έ</a:t>
            </a:r>
            <a:r>
              <a:rPr lang="el-GR" sz="6600" dirty="0" err="1">
                <a:solidFill>
                  <a:schemeClr val="bg2"/>
                </a:solidFill>
                <a:latin typeface="Roboto"/>
                <a:cs typeface="Roboto"/>
              </a:rPr>
              <a:t>ξτε</a:t>
            </a:r>
            <a:r>
              <a:rPr lang="el-GR" sz="6600" dirty="0">
                <a:solidFill>
                  <a:schemeClr val="bg2"/>
                </a:solidFill>
                <a:latin typeface="Roboto"/>
                <a:cs typeface="Roboto"/>
              </a:rPr>
              <a:t> «</a:t>
            </a:r>
            <a:r>
              <a:rPr lang="en-US" sz="6600" dirty="0">
                <a:solidFill>
                  <a:schemeClr val="bg2"/>
                </a:solidFill>
                <a:latin typeface="Roboto"/>
                <a:cs typeface="Roboto"/>
              </a:rPr>
              <a:t>SFTP</a:t>
            </a:r>
            <a:r>
              <a:rPr lang="el-GR" sz="6600" dirty="0">
                <a:solidFill>
                  <a:schemeClr val="bg2"/>
                </a:solidFill>
                <a:latin typeface="Roboto"/>
                <a:cs typeface="Roboto"/>
              </a:rPr>
              <a:t>»</a:t>
            </a:r>
            <a:br>
              <a:rPr lang="el-GR" sz="6600" dirty="0">
                <a:solidFill>
                  <a:schemeClr val="bg2"/>
                </a:solidFill>
                <a:latin typeface="Roboto"/>
                <a:cs typeface="Roboto"/>
              </a:rPr>
            </a:br>
            <a:r>
              <a:rPr lang="el-GR" sz="6600" dirty="0">
                <a:solidFill>
                  <a:schemeClr val="bg2"/>
                </a:solidFill>
                <a:latin typeface="Roboto"/>
                <a:cs typeface="Roboto"/>
              </a:rPr>
              <a:t>Στο πεδίο «</a:t>
            </a:r>
            <a:r>
              <a:rPr lang="en-US" sz="6600" dirty="0">
                <a:solidFill>
                  <a:schemeClr val="bg2"/>
                </a:solidFill>
                <a:latin typeface="Roboto"/>
                <a:cs typeface="Roboto"/>
              </a:rPr>
              <a:t>Host</a:t>
            </a:r>
            <a:r>
              <a:rPr lang="el-GR" sz="6600" dirty="0">
                <a:solidFill>
                  <a:schemeClr val="bg2"/>
                </a:solidFill>
                <a:latin typeface="Roboto"/>
                <a:cs typeface="Roboto"/>
              </a:rPr>
              <a:t>» εισάγετε: </a:t>
            </a:r>
            <a:r>
              <a:rPr lang="en-GB" sz="6600" dirty="0" err="1">
                <a:solidFill>
                  <a:schemeClr val="bg2"/>
                </a:solidFill>
                <a:latin typeface="Roboto"/>
                <a:cs typeface="Roboto"/>
              </a:rPr>
              <a:t>hardmin-fserver.heal-link.gr</a:t>
            </a:r>
            <a:br>
              <a:rPr lang="el-GR" sz="6600" dirty="0">
                <a:solidFill>
                  <a:schemeClr val="bg2"/>
                </a:solidFill>
                <a:latin typeface="Roboto"/>
                <a:cs typeface="Roboto"/>
              </a:rPr>
            </a:br>
            <a:r>
              <a:rPr lang="el-GR" sz="6600" dirty="0">
                <a:solidFill>
                  <a:schemeClr val="bg2"/>
                </a:solidFill>
                <a:latin typeface="Roboto"/>
                <a:cs typeface="Roboto"/>
              </a:rPr>
              <a:t>Στο πεδίο «</a:t>
            </a:r>
            <a:r>
              <a:rPr lang="en-US" sz="6600" dirty="0">
                <a:solidFill>
                  <a:schemeClr val="bg2"/>
                </a:solidFill>
                <a:latin typeface="Roboto"/>
                <a:cs typeface="Roboto"/>
              </a:rPr>
              <a:t>Port</a:t>
            </a:r>
            <a:r>
              <a:rPr lang="el-GR" sz="6600" dirty="0">
                <a:solidFill>
                  <a:schemeClr val="bg2"/>
                </a:solidFill>
                <a:latin typeface="Roboto"/>
                <a:cs typeface="Roboto"/>
              </a:rPr>
              <a:t>» </a:t>
            </a:r>
            <a:r>
              <a:rPr lang="el-GR" sz="6600" dirty="0" err="1">
                <a:solidFill>
                  <a:schemeClr val="bg2"/>
                </a:solidFill>
                <a:latin typeface="Roboto"/>
                <a:cs typeface="Roboto"/>
              </a:rPr>
              <a:t>εισ</a:t>
            </a:r>
            <a:r>
              <a:rPr lang="en-US" sz="6600" dirty="0" err="1">
                <a:solidFill>
                  <a:schemeClr val="bg2"/>
                </a:solidFill>
                <a:latin typeface="Roboto"/>
                <a:cs typeface="Roboto"/>
              </a:rPr>
              <a:t>ά</a:t>
            </a:r>
            <a:r>
              <a:rPr lang="el-GR" sz="6600" dirty="0" err="1">
                <a:solidFill>
                  <a:schemeClr val="bg2"/>
                </a:solidFill>
                <a:latin typeface="Roboto"/>
                <a:cs typeface="Roboto"/>
              </a:rPr>
              <a:t>γετε</a:t>
            </a:r>
            <a:r>
              <a:rPr lang="el-GR" sz="6600" dirty="0">
                <a:solidFill>
                  <a:schemeClr val="bg2"/>
                </a:solidFill>
                <a:latin typeface="Roboto"/>
                <a:cs typeface="Roboto"/>
              </a:rPr>
              <a:t>: 16022</a:t>
            </a:r>
            <a:br>
              <a:rPr lang="el-GR" sz="6600" dirty="0">
                <a:solidFill>
                  <a:schemeClr val="bg2"/>
                </a:solidFill>
                <a:latin typeface="Roboto"/>
                <a:cs typeface="Roboto"/>
              </a:rPr>
            </a:br>
            <a:r>
              <a:rPr lang="el-GR" sz="6600" dirty="0">
                <a:solidFill>
                  <a:schemeClr val="bg2"/>
                </a:solidFill>
                <a:latin typeface="Roboto"/>
                <a:cs typeface="Roboto"/>
              </a:rPr>
              <a:t>Στο πεδίο «</a:t>
            </a:r>
            <a:r>
              <a:rPr lang="en-US" sz="6600" dirty="0">
                <a:solidFill>
                  <a:schemeClr val="bg2"/>
                </a:solidFill>
                <a:latin typeface="Roboto"/>
                <a:cs typeface="Roboto"/>
              </a:rPr>
              <a:t>User</a:t>
            </a:r>
            <a:r>
              <a:rPr lang="el-GR" sz="6600" dirty="0">
                <a:solidFill>
                  <a:schemeClr val="bg2"/>
                </a:solidFill>
                <a:latin typeface="Roboto"/>
                <a:cs typeface="Roboto"/>
              </a:rPr>
              <a:t>» εισάγετε το όνομα χρήστη σας.</a:t>
            </a:r>
            <a:br>
              <a:rPr lang="el-GR" sz="6600" dirty="0">
                <a:solidFill>
                  <a:schemeClr val="bg2"/>
                </a:solidFill>
                <a:latin typeface="Roboto"/>
                <a:cs typeface="Roboto"/>
              </a:rPr>
            </a:br>
            <a:r>
              <a:rPr lang="el-GR" sz="6600" dirty="0">
                <a:solidFill>
                  <a:schemeClr val="bg2"/>
                </a:solidFill>
                <a:latin typeface="Roboto"/>
                <a:cs typeface="Roboto"/>
              </a:rPr>
              <a:t>Και στο πεδίο «</a:t>
            </a:r>
            <a:r>
              <a:rPr lang="en-US" sz="6600" dirty="0">
                <a:solidFill>
                  <a:schemeClr val="bg2"/>
                </a:solidFill>
                <a:latin typeface="Roboto"/>
                <a:cs typeface="Roboto"/>
              </a:rPr>
              <a:t>Password</a:t>
            </a:r>
            <a:r>
              <a:rPr lang="el-GR" sz="6600" dirty="0">
                <a:solidFill>
                  <a:schemeClr val="bg2"/>
                </a:solidFill>
                <a:latin typeface="Roboto"/>
                <a:cs typeface="Roboto"/>
              </a:rPr>
              <a:t>» </a:t>
            </a:r>
            <a:r>
              <a:rPr lang="el-GR" sz="6600" dirty="0" err="1">
                <a:solidFill>
                  <a:schemeClr val="bg2"/>
                </a:solidFill>
                <a:latin typeface="Roboto"/>
                <a:cs typeface="Roboto"/>
              </a:rPr>
              <a:t>εισ</a:t>
            </a:r>
            <a:r>
              <a:rPr lang="en-US" sz="6600" dirty="0" err="1">
                <a:solidFill>
                  <a:schemeClr val="bg2"/>
                </a:solidFill>
                <a:latin typeface="Roboto"/>
                <a:cs typeface="Roboto"/>
              </a:rPr>
              <a:t>ά</a:t>
            </a:r>
            <a:r>
              <a:rPr lang="el-GR" sz="6600" dirty="0" err="1">
                <a:solidFill>
                  <a:schemeClr val="bg2"/>
                </a:solidFill>
                <a:latin typeface="Roboto"/>
                <a:cs typeface="Roboto"/>
              </a:rPr>
              <a:t>γετε</a:t>
            </a:r>
            <a:r>
              <a:rPr lang="el-GR" sz="6600" dirty="0">
                <a:solidFill>
                  <a:schemeClr val="bg2"/>
                </a:solidFill>
                <a:latin typeface="Roboto"/>
                <a:cs typeface="Roboto"/>
              </a:rPr>
              <a:t> τον κωδικό που σας έχει δοθεί. Τέλος, πατήστε «</a:t>
            </a:r>
            <a:r>
              <a:rPr lang="en-US" sz="6600" dirty="0">
                <a:solidFill>
                  <a:schemeClr val="bg2"/>
                </a:solidFill>
                <a:latin typeface="Roboto"/>
                <a:cs typeface="Roboto"/>
              </a:rPr>
              <a:t>Connect</a:t>
            </a:r>
            <a:r>
              <a:rPr lang="el-GR" sz="6600" dirty="0">
                <a:solidFill>
                  <a:schemeClr val="bg2"/>
                </a:solidFill>
                <a:latin typeface="Roboto"/>
                <a:cs typeface="Roboto"/>
              </a:rPr>
              <a:t>».</a:t>
            </a:r>
            <a:br>
              <a:rPr lang="en-US" sz="6600" dirty="0">
                <a:solidFill>
                  <a:schemeClr val="bg2"/>
                </a:solidFill>
                <a:latin typeface="Roboto"/>
                <a:cs typeface="Roboto"/>
              </a:rPr>
            </a:br>
            <a:br>
              <a:rPr lang="en-US" sz="6600" dirty="0">
                <a:solidFill>
                  <a:schemeClr val="bg2"/>
                </a:solidFill>
                <a:latin typeface="Roboto"/>
                <a:cs typeface="Roboto"/>
              </a:rPr>
            </a:br>
            <a:endParaRPr lang="en-US" sz="6600" dirty="0">
              <a:solidFill>
                <a:schemeClr val="bg2"/>
              </a:solidFill>
              <a:latin typeface="Roboto"/>
              <a:cs typeface="Roboto"/>
            </a:endParaRPr>
          </a:p>
        </p:txBody>
      </p:sp>
      <p:sp>
        <p:nvSpPr>
          <p:cNvPr id="9" name="Slide Number Placeholder 8">
            <a:extLst>
              <a:ext uri="{FF2B5EF4-FFF2-40B4-BE49-F238E27FC236}">
                <a16:creationId xmlns:a16="http://schemas.microsoft.com/office/drawing/2014/main" id="{1001BD3C-5195-694C-9B86-C72EFD65536A}"/>
              </a:ext>
            </a:extLst>
          </p:cNvPr>
          <p:cNvSpPr>
            <a:spLocks noGrp="1"/>
          </p:cNvSpPr>
          <p:nvPr>
            <p:ph type="sldNum" sz="quarter" idx="2"/>
          </p:nvPr>
        </p:nvSpPr>
        <p:spPr/>
        <p:txBody>
          <a:bodyPr/>
          <a:lstStyle/>
          <a:p>
            <a:fld id="{86CB4B4D-7CA3-9044-876B-883B54F8677D}" type="slidenum">
              <a:rPr lang="en-GR" smtClean="0"/>
              <a:pPr/>
              <a:t>48</a:t>
            </a:fld>
            <a:endParaRPr lang="en-GR" dirty="0"/>
          </a:p>
        </p:txBody>
      </p:sp>
      <p:pic>
        <p:nvPicPr>
          <p:cNvPr id="8" name="Picture 7">
            <a:extLst>
              <a:ext uri="{FF2B5EF4-FFF2-40B4-BE49-F238E27FC236}">
                <a16:creationId xmlns:a16="http://schemas.microsoft.com/office/drawing/2014/main" id="{4921643B-CF7E-B341-915D-A231669C40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81604" y="7191023"/>
            <a:ext cx="11681471" cy="5936276"/>
          </a:xfrm>
          <a:prstGeom prst="rect">
            <a:avLst/>
          </a:prstGeom>
        </p:spPr>
      </p:pic>
      <p:sp>
        <p:nvSpPr>
          <p:cNvPr id="13" name="Title 1">
            <a:extLst>
              <a:ext uri="{FF2B5EF4-FFF2-40B4-BE49-F238E27FC236}">
                <a16:creationId xmlns:a16="http://schemas.microsoft.com/office/drawing/2014/main" id="{C3187700-16BD-7244-80E9-97484449F853}"/>
              </a:ext>
            </a:extLst>
          </p:cNvPr>
          <p:cNvSpPr txBox="1">
            <a:spLocks/>
          </p:cNvSpPr>
          <p:nvPr/>
        </p:nvSpPr>
        <p:spPr>
          <a:xfrm>
            <a:off x="323850" y="2822222"/>
            <a:ext cx="23787100" cy="4143022"/>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endParaRPr lang="en-US" sz="6600" dirty="0">
              <a:solidFill>
                <a:schemeClr val="bg2"/>
              </a:solidFill>
              <a:latin typeface="Roboto"/>
              <a:cs typeface="Roboto"/>
            </a:endParaRPr>
          </a:p>
        </p:txBody>
      </p:sp>
      <p:sp>
        <p:nvSpPr>
          <p:cNvPr id="7" name="Down Arrow 6">
            <a:extLst>
              <a:ext uri="{FF2B5EF4-FFF2-40B4-BE49-F238E27FC236}">
                <a16:creationId xmlns:a16="http://schemas.microsoft.com/office/drawing/2014/main" id="{754007FE-76E4-4B47-B8BF-FABED5023FAC}"/>
              </a:ext>
            </a:extLst>
          </p:cNvPr>
          <p:cNvSpPr/>
          <p:nvPr/>
        </p:nvSpPr>
        <p:spPr>
          <a:xfrm rot="16200000">
            <a:off x="11176550" y="8171172"/>
            <a:ext cx="524143" cy="793880"/>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4" name="Down Arrow 13">
            <a:extLst>
              <a:ext uri="{FF2B5EF4-FFF2-40B4-BE49-F238E27FC236}">
                <a16:creationId xmlns:a16="http://schemas.microsoft.com/office/drawing/2014/main" id="{71642114-5277-2D4B-8C03-AE880A7015E9}"/>
              </a:ext>
            </a:extLst>
          </p:cNvPr>
          <p:cNvSpPr/>
          <p:nvPr/>
        </p:nvSpPr>
        <p:spPr>
          <a:xfrm rot="5400000">
            <a:off x="17462477" y="8138847"/>
            <a:ext cx="524143" cy="793880"/>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5" name="Down Arrow 14">
            <a:extLst>
              <a:ext uri="{FF2B5EF4-FFF2-40B4-BE49-F238E27FC236}">
                <a16:creationId xmlns:a16="http://schemas.microsoft.com/office/drawing/2014/main" id="{9A200D82-A971-B54B-801E-903C97A84E60}"/>
              </a:ext>
            </a:extLst>
          </p:cNvPr>
          <p:cNvSpPr/>
          <p:nvPr/>
        </p:nvSpPr>
        <p:spPr>
          <a:xfrm rot="16200000">
            <a:off x="11193912" y="9294210"/>
            <a:ext cx="524143" cy="793880"/>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6" name="Down Arrow 15">
            <a:extLst>
              <a:ext uri="{FF2B5EF4-FFF2-40B4-BE49-F238E27FC236}">
                <a16:creationId xmlns:a16="http://schemas.microsoft.com/office/drawing/2014/main" id="{01EA162A-EB3C-2D4B-BF15-25A97F46C720}"/>
              </a:ext>
            </a:extLst>
          </p:cNvPr>
          <p:cNvSpPr/>
          <p:nvPr/>
        </p:nvSpPr>
        <p:spPr>
          <a:xfrm rot="16200000">
            <a:off x="11193913" y="9613038"/>
            <a:ext cx="524143" cy="793880"/>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7" name="Down Arrow 16">
            <a:extLst>
              <a:ext uri="{FF2B5EF4-FFF2-40B4-BE49-F238E27FC236}">
                <a16:creationId xmlns:a16="http://schemas.microsoft.com/office/drawing/2014/main" id="{2AF19C66-B29A-5A49-BB0F-C50653B2CC84}"/>
              </a:ext>
            </a:extLst>
          </p:cNvPr>
          <p:cNvSpPr/>
          <p:nvPr/>
        </p:nvSpPr>
        <p:spPr>
          <a:xfrm rot="16200000">
            <a:off x="13220269" y="12553794"/>
            <a:ext cx="524143" cy="793880"/>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8" name="Down Arrow 17">
            <a:extLst>
              <a:ext uri="{FF2B5EF4-FFF2-40B4-BE49-F238E27FC236}">
                <a16:creationId xmlns:a16="http://schemas.microsoft.com/office/drawing/2014/main" id="{51D65589-749B-B446-B8F2-AF09BBE59882}"/>
              </a:ext>
            </a:extLst>
          </p:cNvPr>
          <p:cNvSpPr/>
          <p:nvPr/>
        </p:nvSpPr>
        <p:spPr>
          <a:xfrm rot="16200000">
            <a:off x="11150932" y="7809945"/>
            <a:ext cx="524143" cy="793880"/>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410014866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3D0124-D93B-664F-A439-FE6743A0FF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86446" y="2294595"/>
            <a:ext cx="20411107" cy="10955610"/>
          </a:xfrm>
          <a:prstGeom prst="rect">
            <a:avLst/>
          </a:prstGeom>
        </p:spPr>
      </p:pic>
      <p:sp>
        <p:nvSpPr>
          <p:cNvPr id="5" name="Title 1">
            <a:extLst>
              <a:ext uri="{FF2B5EF4-FFF2-40B4-BE49-F238E27FC236}">
                <a16:creationId xmlns:a16="http://schemas.microsoft.com/office/drawing/2014/main" id="{C626323D-2806-8740-81AF-C973E6268DF9}"/>
              </a:ext>
            </a:extLst>
          </p:cNvPr>
          <p:cNvSpPr>
            <a:spLocks noGrp="1"/>
          </p:cNvSpPr>
          <p:nvPr>
            <p:ph type="title"/>
          </p:nvPr>
        </p:nvSpPr>
        <p:spPr>
          <a:xfrm>
            <a:off x="273050" y="228600"/>
            <a:ext cx="23787100" cy="1885950"/>
          </a:xfrm>
          <a:noFill/>
        </p:spPr>
        <p:txBody>
          <a:bodyPr>
            <a:normAutofit/>
          </a:bodyPr>
          <a:lstStyle/>
          <a:p>
            <a:r>
              <a:rPr lang="el-GR" sz="6600" dirty="0">
                <a:solidFill>
                  <a:schemeClr val="bg2"/>
                </a:solidFill>
                <a:latin typeface="Roboto"/>
                <a:cs typeface="Roboto"/>
              </a:rPr>
              <a:t>Επισκεφτείτε την κεντρική σελίδα του καταλόγου</a:t>
            </a:r>
            <a:endParaRPr lang="en-US" sz="6600" dirty="0">
              <a:solidFill>
                <a:schemeClr val="bg2"/>
              </a:solidFill>
              <a:latin typeface="Roboto"/>
              <a:cs typeface="Roboto"/>
            </a:endParaRPr>
          </a:p>
        </p:txBody>
      </p:sp>
      <p:sp>
        <p:nvSpPr>
          <p:cNvPr id="7" name="Slide Number Placeholder 6">
            <a:extLst>
              <a:ext uri="{FF2B5EF4-FFF2-40B4-BE49-F238E27FC236}">
                <a16:creationId xmlns:a16="http://schemas.microsoft.com/office/drawing/2014/main" id="{47ADD8CB-FDCC-1748-BB48-49CE7C338D33}"/>
              </a:ext>
            </a:extLst>
          </p:cNvPr>
          <p:cNvSpPr>
            <a:spLocks noGrp="1"/>
          </p:cNvSpPr>
          <p:nvPr>
            <p:ph type="sldNum" sz="quarter" idx="2"/>
          </p:nvPr>
        </p:nvSpPr>
        <p:spPr/>
        <p:txBody>
          <a:bodyPr/>
          <a:lstStyle/>
          <a:p>
            <a:fld id="{86CB4B4D-7CA3-9044-876B-883B54F8677D}" type="slidenum">
              <a:rPr lang="en-GR" smtClean="0"/>
              <a:pPr/>
              <a:t>4</a:t>
            </a:fld>
            <a:endParaRPr lang="en-GR" dirty="0"/>
          </a:p>
        </p:txBody>
      </p:sp>
    </p:spTree>
    <p:extLst>
      <p:ext uri="{BB962C8B-B14F-4D97-AF65-F5344CB8AC3E}">
        <p14:creationId xmlns:p14="http://schemas.microsoft.com/office/powerpoint/2010/main" val="47446757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228599"/>
            <a:ext cx="23787100" cy="4896557"/>
          </a:xfrm>
          <a:noFill/>
        </p:spPr>
        <p:txBody>
          <a:bodyPr>
            <a:normAutofit fontScale="90000"/>
          </a:bodyPr>
          <a:lstStyle/>
          <a:p>
            <a:pPr algn="l"/>
            <a:r>
              <a:rPr lang="el-GR" sz="6600" dirty="0">
                <a:solidFill>
                  <a:schemeClr val="bg2"/>
                </a:solidFill>
                <a:latin typeface="Roboto"/>
                <a:cs typeface="Roboto"/>
              </a:rPr>
              <a:t>Αφού συνδεθείτε, θα δείτε δύο φακέλους «</a:t>
            </a:r>
            <a:r>
              <a:rPr lang="en-US" sz="6600" dirty="0">
                <a:solidFill>
                  <a:schemeClr val="bg2"/>
                </a:solidFill>
                <a:latin typeface="Roboto"/>
                <a:cs typeface="Roboto"/>
              </a:rPr>
              <a:t>public</a:t>
            </a:r>
            <a:r>
              <a:rPr lang="el-GR" sz="6600" dirty="0">
                <a:solidFill>
                  <a:schemeClr val="bg2"/>
                </a:solidFill>
                <a:latin typeface="Roboto"/>
                <a:cs typeface="Roboto"/>
              </a:rPr>
              <a:t>»</a:t>
            </a:r>
            <a:r>
              <a:rPr lang="en-US" sz="6600" dirty="0">
                <a:solidFill>
                  <a:schemeClr val="bg2"/>
                </a:solidFill>
                <a:latin typeface="Roboto"/>
                <a:cs typeface="Roboto"/>
              </a:rPr>
              <a:t> </a:t>
            </a:r>
            <a:r>
              <a:rPr lang="el-GR" sz="6600" dirty="0">
                <a:solidFill>
                  <a:schemeClr val="bg2"/>
                </a:solidFill>
                <a:latin typeface="Roboto"/>
                <a:cs typeface="Roboto"/>
              </a:rPr>
              <a:t>και «</a:t>
            </a:r>
            <a:r>
              <a:rPr lang="en-US" sz="6600" dirty="0">
                <a:solidFill>
                  <a:schemeClr val="bg2"/>
                </a:solidFill>
                <a:latin typeface="Roboto"/>
                <a:cs typeface="Roboto"/>
              </a:rPr>
              <a:t>Work</a:t>
            </a:r>
            <a:r>
              <a:rPr lang="el-GR" sz="6600" dirty="0">
                <a:solidFill>
                  <a:schemeClr val="bg2"/>
                </a:solidFill>
                <a:latin typeface="Roboto"/>
                <a:cs typeface="Roboto"/>
              </a:rPr>
              <a:t>»</a:t>
            </a:r>
            <a:r>
              <a:rPr lang="en-US" sz="6600" dirty="0">
                <a:solidFill>
                  <a:schemeClr val="bg2"/>
                </a:solidFill>
                <a:latin typeface="Roboto"/>
                <a:cs typeface="Roboto"/>
              </a:rPr>
              <a:t>. </a:t>
            </a:r>
            <a:r>
              <a:rPr lang="el-GR" sz="6600" dirty="0">
                <a:solidFill>
                  <a:schemeClr val="bg2"/>
                </a:solidFill>
                <a:latin typeface="Roboto"/>
                <a:cs typeface="Roboto"/>
              </a:rPr>
              <a:t>Κάντε διπλό κλικ στον φάκελο «</a:t>
            </a:r>
            <a:r>
              <a:rPr lang="en-US" sz="6600" dirty="0">
                <a:solidFill>
                  <a:schemeClr val="bg2"/>
                </a:solidFill>
                <a:latin typeface="Roboto"/>
                <a:cs typeface="Roboto"/>
              </a:rPr>
              <a:t>public</a:t>
            </a:r>
            <a:r>
              <a:rPr lang="el-GR" sz="6600" dirty="0">
                <a:solidFill>
                  <a:schemeClr val="bg2"/>
                </a:solidFill>
                <a:latin typeface="Roboto"/>
                <a:cs typeface="Roboto"/>
              </a:rPr>
              <a:t>» για να μεταβείτε σε αυτόν. Έπειτα, </a:t>
            </a:r>
            <a:r>
              <a:rPr lang="el-GR" sz="6600" dirty="0" err="1">
                <a:solidFill>
                  <a:schemeClr val="bg2"/>
                </a:solidFill>
                <a:latin typeface="Roboto"/>
                <a:cs typeface="Roboto"/>
              </a:rPr>
              <a:t>επιλ</a:t>
            </a:r>
            <a:r>
              <a:rPr lang="en-US" sz="6600" dirty="0" err="1">
                <a:solidFill>
                  <a:schemeClr val="bg2"/>
                </a:solidFill>
                <a:latin typeface="Roboto"/>
                <a:cs typeface="Roboto"/>
              </a:rPr>
              <a:t>έ</a:t>
            </a:r>
            <a:r>
              <a:rPr lang="el-GR" sz="6600" dirty="0" err="1">
                <a:solidFill>
                  <a:schemeClr val="bg2"/>
                </a:solidFill>
                <a:latin typeface="Roboto"/>
                <a:cs typeface="Roboto"/>
              </a:rPr>
              <a:t>ξτε</a:t>
            </a:r>
            <a:r>
              <a:rPr lang="el-GR" sz="6600" dirty="0">
                <a:solidFill>
                  <a:schemeClr val="bg2"/>
                </a:solidFill>
                <a:latin typeface="Roboto"/>
                <a:cs typeface="Roboto"/>
              </a:rPr>
              <a:t> από τον κατάλογο αρχείων στα αριστερά το αρχείο σας, και ανεβάστε το στο φάκελο «</a:t>
            </a:r>
            <a:r>
              <a:rPr lang="en-US" sz="6600" dirty="0">
                <a:solidFill>
                  <a:schemeClr val="bg2"/>
                </a:solidFill>
                <a:latin typeface="Roboto"/>
                <a:cs typeface="Roboto"/>
              </a:rPr>
              <a:t>public</a:t>
            </a:r>
            <a:r>
              <a:rPr lang="el-GR" sz="6600" dirty="0">
                <a:solidFill>
                  <a:schemeClr val="bg2"/>
                </a:solidFill>
                <a:latin typeface="Roboto"/>
                <a:cs typeface="Roboto"/>
              </a:rPr>
              <a:t>» Αφού ανέβει, θα μπορείτε να το δείτε στα δεξιά, όπως παρακάτω:</a:t>
            </a:r>
            <a:endParaRPr lang="en-US" sz="6600" dirty="0">
              <a:solidFill>
                <a:schemeClr val="bg2"/>
              </a:solidFill>
              <a:latin typeface="Roboto"/>
              <a:cs typeface="Roboto"/>
            </a:endParaRPr>
          </a:p>
        </p:txBody>
      </p:sp>
      <p:sp>
        <p:nvSpPr>
          <p:cNvPr id="9" name="Slide Number Placeholder 8">
            <a:extLst>
              <a:ext uri="{FF2B5EF4-FFF2-40B4-BE49-F238E27FC236}">
                <a16:creationId xmlns:a16="http://schemas.microsoft.com/office/drawing/2014/main" id="{1001BD3C-5195-694C-9B86-C72EFD65536A}"/>
              </a:ext>
            </a:extLst>
          </p:cNvPr>
          <p:cNvSpPr>
            <a:spLocks noGrp="1"/>
          </p:cNvSpPr>
          <p:nvPr>
            <p:ph type="sldNum" sz="quarter" idx="2"/>
          </p:nvPr>
        </p:nvSpPr>
        <p:spPr/>
        <p:txBody>
          <a:bodyPr/>
          <a:lstStyle/>
          <a:p>
            <a:fld id="{86CB4B4D-7CA3-9044-876B-883B54F8677D}" type="slidenum">
              <a:rPr lang="en-GR" smtClean="0"/>
              <a:pPr/>
              <a:t>49</a:t>
            </a:fld>
            <a:endParaRPr lang="en-GR" dirty="0"/>
          </a:p>
        </p:txBody>
      </p:sp>
      <p:pic>
        <p:nvPicPr>
          <p:cNvPr id="11" name="Picture 10">
            <a:extLst>
              <a:ext uri="{FF2B5EF4-FFF2-40B4-BE49-F238E27FC236}">
                <a16:creationId xmlns:a16="http://schemas.microsoft.com/office/drawing/2014/main" id="{C10E8761-2A9B-D649-8FA3-0FC0CE6705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80172" y="5384800"/>
            <a:ext cx="11755146" cy="7742499"/>
          </a:xfrm>
          <a:prstGeom prst="rect">
            <a:avLst/>
          </a:prstGeom>
        </p:spPr>
      </p:pic>
      <p:sp>
        <p:nvSpPr>
          <p:cNvPr id="7" name="Down Arrow 6">
            <a:extLst>
              <a:ext uri="{FF2B5EF4-FFF2-40B4-BE49-F238E27FC236}">
                <a16:creationId xmlns:a16="http://schemas.microsoft.com/office/drawing/2014/main" id="{754007FE-76E4-4B47-B8BF-FABED5023FAC}"/>
              </a:ext>
            </a:extLst>
          </p:cNvPr>
          <p:cNvSpPr/>
          <p:nvPr/>
        </p:nvSpPr>
        <p:spPr>
          <a:xfrm rot="5400000">
            <a:off x="9125419" y="9375848"/>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6" name="Down Arrow 5">
            <a:extLst>
              <a:ext uri="{FF2B5EF4-FFF2-40B4-BE49-F238E27FC236}">
                <a16:creationId xmlns:a16="http://schemas.microsoft.com/office/drawing/2014/main" id="{BDEA956B-1F4A-E046-A534-16DF8E250CD5}"/>
              </a:ext>
            </a:extLst>
          </p:cNvPr>
          <p:cNvSpPr/>
          <p:nvPr/>
        </p:nvSpPr>
        <p:spPr>
          <a:xfrm rot="16200000">
            <a:off x="10926225" y="8766845"/>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8" name="Down Arrow 7">
            <a:extLst>
              <a:ext uri="{FF2B5EF4-FFF2-40B4-BE49-F238E27FC236}">
                <a16:creationId xmlns:a16="http://schemas.microsoft.com/office/drawing/2014/main" id="{4ADD642F-8DD9-0A48-9CBA-5A49B5D7C7BD}"/>
              </a:ext>
            </a:extLst>
          </p:cNvPr>
          <p:cNvSpPr/>
          <p:nvPr/>
        </p:nvSpPr>
        <p:spPr>
          <a:xfrm rot="5400000">
            <a:off x="12794536" y="6808223"/>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25248677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228599"/>
            <a:ext cx="23787100" cy="6160912"/>
          </a:xfrm>
          <a:noFill/>
        </p:spPr>
        <p:txBody>
          <a:bodyPr>
            <a:noAutofit/>
          </a:bodyPr>
          <a:lstStyle/>
          <a:p>
            <a:pPr algn="l"/>
            <a:r>
              <a:rPr lang="el-GR" sz="4800" dirty="0">
                <a:solidFill>
                  <a:schemeClr val="bg2"/>
                </a:solidFill>
                <a:latin typeface="Roboto"/>
                <a:cs typeface="Roboto"/>
              </a:rPr>
              <a:t>Το αρχείο σας έχει ανέβει στην υποδομή του </a:t>
            </a:r>
            <a:r>
              <a:rPr lang="en-US" sz="4800" dirty="0">
                <a:solidFill>
                  <a:schemeClr val="bg2"/>
                </a:solidFill>
                <a:latin typeface="Roboto"/>
                <a:cs typeface="Roboto"/>
              </a:rPr>
              <a:t>HEAL Link. </a:t>
            </a:r>
            <a:r>
              <a:rPr lang="el-GR" sz="4800" dirty="0">
                <a:solidFill>
                  <a:schemeClr val="bg2"/>
                </a:solidFill>
                <a:latin typeface="Roboto"/>
                <a:cs typeface="Roboto"/>
              </a:rPr>
              <a:t>Για να το </a:t>
            </a:r>
            <a:r>
              <a:rPr lang="el-GR" sz="4800" dirty="0" err="1">
                <a:solidFill>
                  <a:schemeClr val="bg2"/>
                </a:solidFill>
                <a:latin typeface="Roboto"/>
                <a:cs typeface="Roboto"/>
              </a:rPr>
              <a:t>προσθ</a:t>
            </a:r>
            <a:r>
              <a:rPr lang="en-US" sz="4800" dirty="0" err="1">
                <a:solidFill>
                  <a:schemeClr val="bg2"/>
                </a:solidFill>
                <a:latin typeface="Roboto"/>
                <a:cs typeface="Roboto"/>
              </a:rPr>
              <a:t>έ</a:t>
            </a:r>
            <a:r>
              <a:rPr lang="el-GR" sz="4800" dirty="0" err="1">
                <a:solidFill>
                  <a:schemeClr val="bg2"/>
                </a:solidFill>
                <a:latin typeface="Roboto"/>
                <a:cs typeface="Roboto"/>
              </a:rPr>
              <a:t>σετε</a:t>
            </a:r>
            <a:r>
              <a:rPr lang="el-GR" sz="4800" dirty="0">
                <a:solidFill>
                  <a:schemeClr val="bg2"/>
                </a:solidFill>
                <a:latin typeface="Roboto"/>
                <a:cs typeface="Roboto"/>
              </a:rPr>
              <a:t> στο σύνολο δεδομένων που δημιουργείτε, ανοίξτε έναν </a:t>
            </a:r>
            <a:r>
              <a:rPr lang="en-US" sz="4800" dirty="0">
                <a:solidFill>
                  <a:schemeClr val="bg2"/>
                </a:solidFill>
                <a:latin typeface="Roboto"/>
                <a:cs typeface="Roboto"/>
              </a:rPr>
              <a:t>web browser </a:t>
            </a:r>
            <a:r>
              <a:rPr lang="el-GR" sz="4800" dirty="0">
                <a:solidFill>
                  <a:schemeClr val="bg2"/>
                </a:solidFill>
                <a:latin typeface="Roboto"/>
                <a:cs typeface="Roboto"/>
              </a:rPr>
              <a:t>και </a:t>
            </a:r>
            <a:r>
              <a:rPr lang="el-GR" sz="4800" dirty="0" err="1">
                <a:solidFill>
                  <a:schemeClr val="bg2"/>
                </a:solidFill>
                <a:latin typeface="Roboto"/>
                <a:cs typeface="Roboto"/>
              </a:rPr>
              <a:t>πλοηγηθείτε</a:t>
            </a:r>
            <a:r>
              <a:rPr lang="el-GR" sz="4800" dirty="0">
                <a:solidFill>
                  <a:schemeClr val="bg2"/>
                </a:solidFill>
                <a:latin typeface="Roboto"/>
                <a:cs typeface="Roboto"/>
              </a:rPr>
              <a:t> στο</a:t>
            </a:r>
            <a:r>
              <a:rPr lang="en-US" sz="4800" dirty="0">
                <a:solidFill>
                  <a:schemeClr val="bg2"/>
                </a:solidFill>
                <a:latin typeface="Roboto"/>
                <a:cs typeface="Roboto"/>
              </a:rPr>
              <a:t>:</a:t>
            </a:r>
            <a:br>
              <a:rPr lang="en-US" sz="4800" dirty="0">
                <a:solidFill>
                  <a:schemeClr val="bg2"/>
                </a:solidFill>
                <a:latin typeface="Roboto"/>
                <a:cs typeface="Roboto"/>
              </a:rPr>
            </a:br>
            <a:br>
              <a:rPr lang="en-US" sz="4800" dirty="0">
                <a:solidFill>
                  <a:schemeClr val="bg2"/>
                </a:solidFill>
                <a:latin typeface="Roboto"/>
                <a:cs typeface="Roboto"/>
              </a:rPr>
            </a:br>
            <a:r>
              <a:rPr lang="en-US" sz="4800" dirty="0">
                <a:solidFill>
                  <a:schemeClr val="bg2"/>
                </a:solidFill>
                <a:latin typeface="Roboto"/>
                <a:cs typeface="Roboto"/>
              </a:rPr>
              <a:t>http://</a:t>
            </a:r>
            <a:r>
              <a:rPr lang="en-US" sz="4800" dirty="0" err="1">
                <a:solidFill>
                  <a:schemeClr val="bg2"/>
                </a:solidFill>
                <a:latin typeface="Roboto"/>
                <a:cs typeface="Roboto"/>
              </a:rPr>
              <a:t>hardmin-fserver.heal-link.gr</a:t>
            </a:r>
            <a:r>
              <a:rPr lang="en-US" sz="4800" dirty="0">
                <a:solidFill>
                  <a:schemeClr val="bg2"/>
                </a:solidFill>
                <a:latin typeface="Roboto"/>
                <a:cs typeface="Roboto"/>
              </a:rPr>
              <a:t>/~username/</a:t>
            </a:r>
            <a:br>
              <a:rPr lang="en-US" sz="4800" dirty="0">
                <a:solidFill>
                  <a:schemeClr val="bg2"/>
                </a:solidFill>
                <a:latin typeface="Roboto"/>
                <a:cs typeface="Roboto"/>
              </a:rPr>
            </a:br>
            <a:br>
              <a:rPr lang="en-US" sz="4800" dirty="0">
                <a:solidFill>
                  <a:schemeClr val="bg2"/>
                </a:solidFill>
                <a:latin typeface="Roboto"/>
                <a:cs typeface="Roboto"/>
              </a:rPr>
            </a:br>
            <a:r>
              <a:rPr lang="en-US" sz="4800" dirty="0" err="1">
                <a:solidFill>
                  <a:schemeClr val="bg2"/>
                </a:solidFill>
                <a:latin typeface="Roboto"/>
                <a:cs typeface="Roboto"/>
              </a:rPr>
              <a:t>ό</a:t>
            </a:r>
            <a:r>
              <a:rPr lang="el-GR" sz="4800" dirty="0">
                <a:solidFill>
                  <a:schemeClr val="bg2"/>
                </a:solidFill>
                <a:latin typeface="Roboto"/>
                <a:cs typeface="Roboto"/>
              </a:rPr>
              <a:t>που «</a:t>
            </a:r>
            <a:r>
              <a:rPr lang="en-US" sz="4800" dirty="0">
                <a:solidFill>
                  <a:schemeClr val="bg2"/>
                </a:solidFill>
                <a:latin typeface="Roboto"/>
                <a:cs typeface="Roboto"/>
              </a:rPr>
              <a:t>username</a:t>
            </a:r>
            <a:r>
              <a:rPr lang="el-GR" sz="4800" dirty="0">
                <a:solidFill>
                  <a:schemeClr val="bg2"/>
                </a:solidFill>
                <a:latin typeface="Roboto"/>
                <a:cs typeface="Roboto"/>
              </a:rPr>
              <a:t>» ε</a:t>
            </a:r>
            <a:r>
              <a:rPr lang="en-US" sz="4800" dirty="0" err="1">
                <a:solidFill>
                  <a:schemeClr val="bg2"/>
                </a:solidFill>
                <a:latin typeface="Roboto"/>
                <a:cs typeface="Roboto"/>
              </a:rPr>
              <a:t>ί</a:t>
            </a:r>
            <a:r>
              <a:rPr lang="el-GR" sz="4800" dirty="0">
                <a:solidFill>
                  <a:schemeClr val="bg2"/>
                </a:solidFill>
                <a:latin typeface="Roboto"/>
                <a:cs typeface="Roboto"/>
              </a:rPr>
              <a:t>ναι το όνομα χρήστη σας. Έτσι, μπορείτε να έχετε πρόσβαση στο αρχείο που μόλις ανεβάσατε μέσω </a:t>
            </a:r>
            <a:r>
              <a:rPr lang="en-US" sz="4800" dirty="0">
                <a:solidFill>
                  <a:schemeClr val="bg2"/>
                </a:solidFill>
                <a:latin typeface="Roboto"/>
                <a:cs typeface="Roboto"/>
              </a:rPr>
              <a:t>http. </a:t>
            </a:r>
            <a:r>
              <a:rPr lang="el-GR" sz="4800" dirty="0">
                <a:solidFill>
                  <a:schemeClr val="bg2"/>
                </a:solidFill>
                <a:latin typeface="Roboto"/>
                <a:cs typeface="Roboto"/>
              </a:rPr>
              <a:t>Για να πάρετε το </a:t>
            </a:r>
            <a:r>
              <a:rPr lang="en-US" sz="4800" dirty="0">
                <a:solidFill>
                  <a:schemeClr val="bg2"/>
                </a:solidFill>
                <a:latin typeface="Roboto"/>
                <a:cs typeface="Roboto"/>
              </a:rPr>
              <a:t>Link </a:t>
            </a:r>
            <a:r>
              <a:rPr lang="el-GR" sz="4800" dirty="0">
                <a:solidFill>
                  <a:schemeClr val="bg2"/>
                </a:solidFill>
                <a:latin typeface="Roboto"/>
                <a:cs typeface="Roboto"/>
              </a:rPr>
              <a:t>του </a:t>
            </a:r>
            <a:r>
              <a:rPr lang="el-GR" sz="4800" dirty="0" err="1">
                <a:solidFill>
                  <a:schemeClr val="bg2"/>
                </a:solidFill>
                <a:latin typeface="Roboto"/>
                <a:cs typeface="Roboto"/>
              </a:rPr>
              <a:t>αρχε</a:t>
            </a:r>
            <a:r>
              <a:rPr lang="en-US" sz="4800" dirty="0" err="1">
                <a:solidFill>
                  <a:schemeClr val="bg2"/>
                </a:solidFill>
                <a:latin typeface="Roboto"/>
                <a:cs typeface="Roboto"/>
              </a:rPr>
              <a:t>ί</a:t>
            </a:r>
            <a:r>
              <a:rPr lang="el-GR" sz="4800" dirty="0">
                <a:solidFill>
                  <a:schemeClr val="bg2"/>
                </a:solidFill>
                <a:latin typeface="Roboto"/>
                <a:cs typeface="Roboto"/>
              </a:rPr>
              <a:t>ου, κάντε δεξί κλικ πάνω στο όνομά του και αντιγράψτε τον σύνδεσμό του, όπως παρακάτω:</a:t>
            </a:r>
            <a:endParaRPr lang="en-US" sz="4800" dirty="0">
              <a:solidFill>
                <a:schemeClr val="bg2"/>
              </a:solidFill>
              <a:latin typeface="Roboto"/>
              <a:cs typeface="Roboto"/>
            </a:endParaRPr>
          </a:p>
        </p:txBody>
      </p:sp>
      <p:sp>
        <p:nvSpPr>
          <p:cNvPr id="9" name="Slide Number Placeholder 8">
            <a:extLst>
              <a:ext uri="{FF2B5EF4-FFF2-40B4-BE49-F238E27FC236}">
                <a16:creationId xmlns:a16="http://schemas.microsoft.com/office/drawing/2014/main" id="{1001BD3C-5195-694C-9B86-C72EFD65536A}"/>
              </a:ext>
            </a:extLst>
          </p:cNvPr>
          <p:cNvSpPr>
            <a:spLocks noGrp="1"/>
          </p:cNvSpPr>
          <p:nvPr>
            <p:ph type="sldNum" sz="quarter" idx="2"/>
          </p:nvPr>
        </p:nvSpPr>
        <p:spPr/>
        <p:txBody>
          <a:bodyPr/>
          <a:lstStyle/>
          <a:p>
            <a:fld id="{86CB4B4D-7CA3-9044-876B-883B54F8677D}" type="slidenum">
              <a:rPr lang="en-GR" smtClean="0"/>
              <a:pPr/>
              <a:t>50</a:t>
            </a:fld>
            <a:endParaRPr lang="en-GR" dirty="0"/>
          </a:p>
        </p:txBody>
      </p:sp>
      <p:pic>
        <p:nvPicPr>
          <p:cNvPr id="11" name="Picture 10">
            <a:extLst>
              <a:ext uri="{FF2B5EF4-FFF2-40B4-BE49-F238E27FC236}">
                <a16:creationId xmlns:a16="http://schemas.microsoft.com/office/drawing/2014/main" id="{C10E8761-2A9B-D649-8FA3-0FC0CE6705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81500" y="7089424"/>
            <a:ext cx="7187565" cy="5776509"/>
          </a:xfrm>
          <a:prstGeom prst="rect">
            <a:avLst/>
          </a:prstGeom>
        </p:spPr>
      </p:pic>
      <p:sp>
        <p:nvSpPr>
          <p:cNvPr id="7" name="Down Arrow 6">
            <a:extLst>
              <a:ext uri="{FF2B5EF4-FFF2-40B4-BE49-F238E27FC236}">
                <a16:creationId xmlns:a16="http://schemas.microsoft.com/office/drawing/2014/main" id="{754007FE-76E4-4B47-B8BF-FABED5023FAC}"/>
              </a:ext>
            </a:extLst>
          </p:cNvPr>
          <p:cNvSpPr/>
          <p:nvPr/>
        </p:nvSpPr>
        <p:spPr>
          <a:xfrm rot="5400000">
            <a:off x="12834838" y="10906628"/>
            <a:ext cx="516721" cy="1091560"/>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413658245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6D5A2BC-B4FE-2D4F-AF84-378CEC4E75A5}"/>
              </a:ext>
            </a:extLst>
          </p:cNvPr>
          <p:cNvSpPr txBox="1">
            <a:spLocks/>
          </p:cNvSpPr>
          <p:nvPr/>
        </p:nvSpPr>
        <p:spPr>
          <a:xfrm>
            <a:off x="204726" y="387155"/>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85000" lnSpcReduction="1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Τέλος, αφού έχετε αντιγράψει τον σύνδεσμο, μπορείτε να τον προσθέσετε στο σύνολο δεδομένων που δημιουργείτε, όπως προηγουμένως…</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69501" y="3490208"/>
            <a:ext cx="10301173" cy="2764963"/>
          </a:xfrm>
          <a:prstGeom prst="rect">
            <a:avLst/>
          </a:prstGeom>
        </p:spPr>
      </p:pic>
      <p:sp>
        <p:nvSpPr>
          <p:cNvPr id="14" name="Down Arrow 13">
            <a:extLst>
              <a:ext uri="{FF2B5EF4-FFF2-40B4-BE49-F238E27FC236}">
                <a16:creationId xmlns:a16="http://schemas.microsoft.com/office/drawing/2014/main" id="{3DF196F3-F4B7-1A46-B325-778184634F13}"/>
              </a:ext>
            </a:extLst>
          </p:cNvPr>
          <p:cNvSpPr/>
          <p:nvPr/>
        </p:nvSpPr>
        <p:spPr>
          <a:xfrm rot="5400000">
            <a:off x="9933733" y="4327857"/>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Slide Number Placeholder 8">
            <a:extLst>
              <a:ext uri="{FF2B5EF4-FFF2-40B4-BE49-F238E27FC236}">
                <a16:creationId xmlns:a16="http://schemas.microsoft.com/office/drawing/2014/main" id="{1001BD3C-5195-694C-9B86-C72EFD65536A}"/>
              </a:ext>
            </a:extLst>
          </p:cNvPr>
          <p:cNvSpPr>
            <a:spLocks noGrp="1"/>
          </p:cNvSpPr>
          <p:nvPr>
            <p:ph type="sldNum" sz="quarter" idx="2"/>
          </p:nvPr>
        </p:nvSpPr>
        <p:spPr/>
        <p:txBody>
          <a:bodyPr/>
          <a:lstStyle/>
          <a:p>
            <a:fld id="{86CB4B4D-7CA3-9044-876B-883B54F8677D}" type="slidenum">
              <a:rPr lang="en-GR" smtClean="0"/>
              <a:pPr/>
              <a:t>51</a:t>
            </a:fld>
            <a:endParaRPr lang="en-GR" dirty="0"/>
          </a:p>
        </p:txBody>
      </p:sp>
      <p:sp>
        <p:nvSpPr>
          <p:cNvPr id="11" name="Title 1">
            <a:extLst>
              <a:ext uri="{FF2B5EF4-FFF2-40B4-BE49-F238E27FC236}">
                <a16:creationId xmlns:a16="http://schemas.microsoft.com/office/drawing/2014/main" id="{82D4D0A0-FB8B-A740-A6C2-2D26C60DBE3D}"/>
              </a:ext>
            </a:extLst>
          </p:cNvPr>
          <p:cNvSpPr txBox="1">
            <a:spLocks/>
          </p:cNvSpPr>
          <p:nvPr/>
        </p:nvSpPr>
        <p:spPr>
          <a:xfrm>
            <a:off x="298450" y="7523149"/>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…και να συνεχίσετε με το επόμενο βήμα.</a:t>
            </a:r>
            <a:endParaRPr lang="en-US" sz="6600" dirty="0">
              <a:solidFill>
                <a:schemeClr val="bg2"/>
              </a:solidFill>
              <a:latin typeface="Roboto"/>
              <a:cs typeface="Roboto"/>
            </a:endParaRPr>
          </a:p>
        </p:txBody>
      </p:sp>
    </p:spTree>
    <p:extLst>
      <p:ext uri="{BB962C8B-B14F-4D97-AF65-F5344CB8AC3E}">
        <p14:creationId xmlns:p14="http://schemas.microsoft.com/office/powerpoint/2010/main" val="162837197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228600"/>
            <a:ext cx="23787100" cy="1126671"/>
          </a:xfrm>
          <a:noFill/>
        </p:spPr>
        <p:txBody>
          <a:bodyPr>
            <a:normAutofit/>
          </a:bodyPr>
          <a:lstStyle/>
          <a:p>
            <a:pPr algn="l"/>
            <a:r>
              <a:rPr lang="el-GR" sz="6600" dirty="0">
                <a:solidFill>
                  <a:schemeClr val="bg2"/>
                </a:solidFill>
                <a:latin typeface="Roboto"/>
                <a:cs typeface="Roboto"/>
              </a:rPr>
              <a:t>Εισάγετε ένα σύντομο όνομα για το αρχείο σας…</a:t>
            </a:r>
            <a:endParaRPr lang="en-US" sz="6600" dirty="0">
              <a:solidFill>
                <a:schemeClr val="bg2"/>
              </a:solidFill>
              <a:latin typeface="Roboto"/>
              <a:cs typeface="Roboto"/>
            </a:endParaRPr>
          </a:p>
        </p:txBody>
      </p:sp>
      <p:sp>
        <p:nvSpPr>
          <p:cNvPr id="5" name="Title 1">
            <a:extLst>
              <a:ext uri="{FF2B5EF4-FFF2-40B4-BE49-F238E27FC236}">
                <a16:creationId xmlns:a16="http://schemas.microsoft.com/office/drawing/2014/main" id="{76D5A2BC-B4FE-2D4F-AF84-378CEC4E75A5}"/>
              </a:ext>
            </a:extLst>
          </p:cNvPr>
          <p:cNvSpPr txBox="1">
            <a:spLocks/>
          </p:cNvSpPr>
          <p:nvPr/>
        </p:nvSpPr>
        <p:spPr>
          <a:xfrm>
            <a:off x="273050" y="4364020"/>
            <a:ext cx="23787100" cy="1517896"/>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000" dirty="0">
                <a:solidFill>
                  <a:schemeClr val="bg2"/>
                </a:solidFill>
                <a:latin typeface="Roboto"/>
                <a:cs typeface="Roboto"/>
              </a:rPr>
              <a:t>…και τυχόν χρήσιμες πληροφορίες για τα δεδομένα που περιέχει…</a:t>
            </a:r>
            <a:endParaRPr lang="en-US" sz="60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03601" y="5881916"/>
            <a:ext cx="12723634" cy="4679130"/>
          </a:xfrm>
          <a:prstGeom prst="rect">
            <a:avLst/>
          </a:prstGeom>
        </p:spPr>
      </p:pic>
      <p:pic>
        <p:nvPicPr>
          <p:cNvPr id="8" name="Picture 7">
            <a:extLst>
              <a:ext uri="{FF2B5EF4-FFF2-40B4-BE49-F238E27FC236}">
                <a16:creationId xmlns:a16="http://schemas.microsoft.com/office/drawing/2014/main" id="{D0EBD500-3996-A041-A94C-700155B95A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47765" y="1839447"/>
            <a:ext cx="12235304" cy="2597539"/>
          </a:xfrm>
          <a:prstGeom prst="rect">
            <a:avLst/>
          </a:prstGeom>
        </p:spPr>
      </p:pic>
      <p:sp>
        <p:nvSpPr>
          <p:cNvPr id="11" name="Title 1">
            <a:extLst>
              <a:ext uri="{FF2B5EF4-FFF2-40B4-BE49-F238E27FC236}">
                <a16:creationId xmlns:a16="http://schemas.microsoft.com/office/drawing/2014/main" id="{FCEFF235-ADFC-B145-8433-E4F30C356061}"/>
              </a:ext>
            </a:extLst>
          </p:cNvPr>
          <p:cNvSpPr txBox="1">
            <a:spLocks/>
          </p:cNvSpPr>
          <p:nvPr/>
        </p:nvSpPr>
        <p:spPr>
          <a:xfrm>
            <a:off x="298450" y="11117605"/>
            <a:ext cx="23787100" cy="1517896"/>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2500" lnSpcReduction="2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000" dirty="0">
                <a:solidFill>
                  <a:schemeClr val="bg2"/>
                </a:solidFill>
                <a:latin typeface="Roboto"/>
                <a:cs typeface="Roboto"/>
              </a:rPr>
              <a:t>…όπως για παράδειγμα, το πλήθος των γραμμών και των στηλών, ή</a:t>
            </a:r>
            <a:r>
              <a:rPr lang="en-US" sz="6000" dirty="0">
                <a:solidFill>
                  <a:schemeClr val="bg2"/>
                </a:solidFill>
                <a:latin typeface="Roboto"/>
                <a:cs typeface="Roboto"/>
              </a:rPr>
              <a:t> </a:t>
            </a:r>
            <a:r>
              <a:rPr lang="el-GR" sz="6000" dirty="0">
                <a:solidFill>
                  <a:schemeClr val="bg2"/>
                </a:solidFill>
                <a:latin typeface="Roboto"/>
                <a:cs typeface="Roboto"/>
              </a:rPr>
              <a:t>τα ονόματα και ο τύπος των γνωρισμάτων που περιέχει.</a:t>
            </a:r>
            <a:endParaRPr lang="en-US" sz="6000" dirty="0">
              <a:solidFill>
                <a:schemeClr val="bg2"/>
              </a:solidFill>
              <a:latin typeface="Roboto"/>
              <a:cs typeface="Roboto"/>
            </a:endParaRPr>
          </a:p>
        </p:txBody>
      </p:sp>
      <p:sp>
        <p:nvSpPr>
          <p:cNvPr id="9" name="Slide Number Placeholder 8">
            <a:extLst>
              <a:ext uri="{FF2B5EF4-FFF2-40B4-BE49-F238E27FC236}">
                <a16:creationId xmlns:a16="http://schemas.microsoft.com/office/drawing/2014/main" id="{9E5D9E5E-6207-5A40-8DFE-7155B03C1DE2}"/>
              </a:ext>
            </a:extLst>
          </p:cNvPr>
          <p:cNvSpPr>
            <a:spLocks noGrp="1"/>
          </p:cNvSpPr>
          <p:nvPr>
            <p:ph type="sldNum" sz="quarter" idx="2"/>
          </p:nvPr>
        </p:nvSpPr>
        <p:spPr/>
        <p:txBody>
          <a:bodyPr/>
          <a:lstStyle/>
          <a:p>
            <a:fld id="{86CB4B4D-7CA3-9044-876B-883B54F8677D}" type="slidenum">
              <a:rPr lang="en-GR" smtClean="0"/>
              <a:pPr/>
              <a:t>52</a:t>
            </a:fld>
            <a:endParaRPr lang="en-GR" dirty="0"/>
          </a:p>
        </p:txBody>
      </p:sp>
    </p:spTree>
    <p:extLst>
      <p:ext uri="{BB962C8B-B14F-4D97-AF65-F5344CB8AC3E}">
        <p14:creationId xmlns:p14="http://schemas.microsoft.com/office/powerpoint/2010/main" val="69936191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8450" y="1008408"/>
            <a:ext cx="23787100" cy="4360648"/>
          </a:xfrm>
          <a:noFill/>
        </p:spPr>
        <p:txBody>
          <a:bodyPr>
            <a:normAutofit fontScale="90000"/>
          </a:bodyPr>
          <a:lstStyle/>
          <a:p>
            <a:pPr algn="l"/>
            <a:r>
              <a:rPr lang="el-GR" sz="6600" dirty="0">
                <a:solidFill>
                  <a:schemeClr val="bg2"/>
                </a:solidFill>
                <a:latin typeface="Roboto"/>
                <a:cs typeface="Roboto"/>
              </a:rPr>
              <a:t>Εφόσον το επιθυμείτε, μπορείτε να ορίσετε τον συγκεκριμένο αρχείο ως </a:t>
            </a:r>
            <a:r>
              <a:rPr lang="el-GR" sz="6600" b="1" dirty="0">
                <a:solidFill>
                  <a:schemeClr val="bg2"/>
                </a:solidFill>
                <a:latin typeface="Roboto"/>
                <a:cs typeface="Roboto"/>
              </a:rPr>
              <a:t>περιορισμένο</a:t>
            </a:r>
            <a:r>
              <a:rPr lang="el-GR" sz="6600" dirty="0">
                <a:solidFill>
                  <a:schemeClr val="bg2"/>
                </a:solidFill>
                <a:latin typeface="Roboto"/>
                <a:cs typeface="Roboto"/>
              </a:rPr>
              <a:t>. Σε αυτήν την περίπτωση, η πρόσβαση στο αρχείο είναι δυνατή μόνο μετά τη </a:t>
            </a:r>
            <a:r>
              <a:rPr lang="el-GR" sz="6600" b="1" dirty="0">
                <a:solidFill>
                  <a:schemeClr val="bg2"/>
                </a:solidFill>
                <a:latin typeface="Roboto"/>
                <a:cs typeface="Roboto"/>
              </a:rPr>
              <a:t>δική σας έγκριση</a:t>
            </a:r>
            <a:r>
              <a:rPr lang="el-GR" sz="6600" dirty="0">
                <a:solidFill>
                  <a:schemeClr val="bg2"/>
                </a:solidFill>
                <a:latin typeface="Roboto"/>
                <a:cs typeface="Roboto"/>
              </a:rPr>
              <a:t>. </a:t>
            </a:r>
            <a:br>
              <a:rPr lang="el-GR" sz="6600" dirty="0">
                <a:solidFill>
                  <a:schemeClr val="bg2"/>
                </a:solidFill>
                <a:latin typeface="Roboto"/>
                <a:cs typeface="Roboto"/>
              </a:rPr>
            </a:br>
            <a:br>
              <a:rPr lang="el-GR" sz="6600" dirty="0">
                <a:solidFill>
                  <a:schemeClr val="bg2"/>
                </a:solidFill>
                <a:latin typeface="Roboto"/>
                <a:cs typeface="Roboto"/>
              </a:rPr>
            </a:br>
            <a:r>
              <a:rPr lang="el-GR" sz="6600" dirty="0">
                <a:solidFill>
                  <a:schemeClr val="bg2"/>
                </a:solidFill>
                <a:latin typeface="Roboto"/>
                <a:cs typeface="Roboto"/>
              </a:rPr>
              <a:t>Για να ορίσετε το σύνολο δεδομένων ως περιορισμένο, επιλέξτε το παρακάτω:</a:t>
            </a:r>
            <a:endParaRPr lang="en-US" sz="6600" dirty="0">
              <a:solidFill>
                <a:schemeClr val="bg2"/>
              </a:solidFill>
              <a:latin typeface="Roboto"/>
              <a:cs typeface="Roboto"/>
            </a:endParaRPr>
          </a:p>
        </p:txBody>
      </p:sp>
      <p:sp>
        <p:nvSpPr>
          <p:cNvPr id="5" name="Title 1">
            <a:extLst>
              <a:ext uri="{FF2B5EF4-FFF2-40B4-BE49-F238E27FC236}">
                <a16:creationId xmlns:a16="http://schemas.microsoft.com/office/drawing/2014/main" id="{76D5A2BC-B4FE-2D4F-AF84-378CEC4E75A5}"/>
              </a:ext>
            </a:extLst>
          </p:cNvPr>
          <p:cNvSpPr txBox="1">
            <a:spLocks/>
          </p:cNvSpPr>
          <p:nvPr/>
        </p:nvSpPr>
        <p:spPr>
          <a:xfrm>
            <a:off x="298450" y="8802669"/>
            <a:ext cx="23787100" cy="1517896"/>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2500" lnSpcReduction="2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000" dirty="0">
                <a:solidFill>
                  <a:schemeClr val="bg2"/>
                </a:solidFill>
                <a:latin typeface="Roboto"/>
                <a:cs typeface="Roboto"/>
              </a:rPr>
              <a:t>Μπορείτε ήδη σε αυτό το βήμα να εισάγετε τα </a:t>
            </a:r>
            <a:r>
              <a:rPr lang="en-US" sz="6000" dirty="0">
                <a:solidFill>
                  <a:schemeClr val="bg2"/>
                </a:solidFill>
                <a:latin typeface="Roboto"/>
                <a:cs typeface="Roboto"/>
              </a:rPr>
              <a:t>e-mail </a:t>
            </a:r>
            <a:r>
              <a:rPr lang="el-GR" sz="6000" dirty="0">
                <a:solidFill>
                  <a:schemeClr val="bg2"/>
                </a:solidFill>
                <a:latin typeface="Roboto"/>
                <a:cs typeface="Roboto"/>
              </a:rPr>
              <a:t>χρηστών που θέλετε να έχουν πρόσβαση στο περιορισμένο σύνολο δεδομένων:</a:t>
            </a:r>
            <a:endParaRPr lang="en-US" sz="60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4714" y="10968946"/>
            <a:ext cx="11523239" cy="2126879"/>
          </a:xfrm>
          <a:prstGeom prst="rect">
            <a:avLst/>
          </a:prstGeom>
        </p:spPr>
      </p:pic>
      <p:pic>
        <p:nvPicPr>
          <p:cNvPr id="8" name="Picture 7">
            <a:extLst>
              <a:ext uri="{FF2B5EF4-FFF2-40B4-BE49-F238E27FC236}">
                <a16:creationId xmlns:a16="http://schemas.microsoft.com/office/drawing/2014/main" id="{D0EBD500-3996-A041-A94C-700155B95A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30183" y="5729866"/>
            <a:ext cx="12235304" cy="1985351"/>
          </a:xfrm>
          <a:prstGeom prst="rect">
            <a:avLst/>
          </a:prstGeom>
        </p:spPr>
      </p:pic>
      <p:pic>
        <p:nvPicPr>
          <p:cNvPr id="7" name="Picture 6">
            <a:extLst>
              <a:ext uri="{FF2B5EF4-FFF2-40B4-BE49-F238E27FC236}">
                <a16:creationId xmlns:a16="http://schemas.microsoft.com/office/drawing/2014/main" id="{1B35F129-8553-C24A-B0FC-889D4975A8DE}"/>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2254" t="57323" r="85792" b="6215"/>
          <a:stretch/>
        </p:blipFill>
        <p:spPr>
          <a:xfrm>
            <a:off x="6354501" y="12188141"/>
            <a:ext cx="1377388" cy="775504"/>
          </a:xfrm>
          <a:prstGeom prst="rect">
            <a:avLst/>
          </a:prstGeom>
        </p:spPr>
      </p:pic>
      <p:sp>
        <p:nvSpPr>
          <p:cNvPr id="11" name="Slide Number Placeholder 10">
            <a:extLst>
              <a:ext uri="{FF2B5EF4-FFF2-40B4-BE49-F238E27FC236}">
                <a16:creationId xmlns:a16="http://schemas.microsoft.com/office/drawing/2014/main" id="{6F4A30A3-2217-DF4B-87E3-4F2D3801FCA6}"/>
              </a:ext>
            </a:extLst>
          </p:cNvPr>
          <p:cNvSpPr>
            <a:spLocks noGrp="1"/>
          </p:cNvSpPr>
          <p:nvPr>
            <p:ph type="sldNum" sz="quarter" idx="2"/>
          </p:nvPr>
        </p:nvSpPr>
        <p:spPr/>
        <p:txBody>
          <a:bodyPr/>
          <a:lstStyle/>
          <a:p>
            <a:fld id="{86CB4B4D-7CA3-9044-876B-883B54F8677D}" type="slidenum">
              <a:rPr lang="en-GR" smtClean="0"/>
              <a:pPr/>
              <a:t>53</a:t>
            </a:fld>
            <a:endParaRPr lang="en-GR" dirty="0"/>
          </a:p>
        </p:txBody>
      </p:sp>
    </p:spTree>
    <p:extLst>
      <p:ext uri="{BB962C8B-B14F-4D97-AF65-F5344CB8AC3E}">
        <p14:creationId xmlns:p14="http://schemas.microsoft.com/office/powerpoint/2010/main" val="175172068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 y="228600"/>
            <a:ext cx="23787100" cy="1517896"/>
          </a:xfrm>
          <a:noFill/>
        </p:spPr>
        <p:txBody>
          <a:bodyPr>
            <a:normAutofit fontScale="90000"/>
          </a:bodyPr>
          <a:lstStyle/>
          <a:p>
            <a:pPr algn="l"/>
            <a:r>
              <a:rPr lang="el-GR" sz="6600" dirty="0">
                <a:solidFill>
                  <a:schemeClr val="bg2"/>
                </a:solidFill>
                <a:latin typeface="Roboto"/>
                <a:cs typeface="Roboto"/>
              </a:rPr>
              <a:t>Έπειτα, είτε εισάγετε, είτε επιλέγετε κάνοντας κλικ στο βέλος</a:t>
            </a:r>
            <a:r>
              <a:rPr lang="en-US" sz="6600" dirty="0">
                <a:solidFill>
                  <a:schemeClr val="bg2"/>
                </a:solidFill>
                <a:latin typeface="Roboto"/>
                <a:cs typeface="Roboto"/>
              </a:rPr>
              <a:t>,</a:t>
            </a:r>
            <a:r>
              <a:rPr lang="el-GR" sz="6600" dirty="0">
                <a:solidFill>
                  <a:schemeClr val="bg2"/>
                </a:solidFill>
                <a:latin typeface="Roboto"/>
                <a:cs typeface="Roboto"/>
              </a:rPr>
              <a:t> το μορφότυπο του αρχείου…</a:t>
            </a:r>
            <a:endParaRPr lang="en-US" sz="6600" dirty="0">
              <a:solidFill>
                <a:schemeClr val="bg2"/>
              </a:solidFill>
              <a:latin typeface="Roboto"/>
              <a:cs typeface="Roboto"/>
            </a:endParaRPr>
          </a:p>
        </p:txBody>
      </p:sp>
      <p:sp>
        <p:nvSpPr>
          <p:cNvPr id="5" name="Title 1">
            <a:extLst>
              <a:ext uri="{FF2B5EF4-FFF2-40B4-BE49-F238E27FC236}">
                <a16:creationId xmlns:a16="http://schemas.microsoft.com/office/drawing/2014/main" id="{76D5A2BC-B4FE-2D4F-AF84-378CEC4E75A5}"/>
              </a:ext>
            </a:extLst>
          </p:cNvPr>
          <p:cNvSpPr txBox="1">
            <a:spLocks/>
          </p:cNvSpPr>
          <p:nvPr/>
        </p:nvSpPr>
        <p:spPr>
          <a:xfrm>
            <a:off x="273050" y="3729907"/>
            <a:ext cx="23787100" cy="1517896"/>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85000" lnSpcReduction="1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000" dirty="0">
                <a:solidFill>
                  <a:schemeClr val="bg2"/>
                </a:solidFill>
                <a:latin typeface="Roboto"/>
                <a:cs typeface="Roboto"/>
              </a:rPr>
              <a:t>…και εφόσον το επιθυμείτε, επιλέγετε να προσθέσετε επιπλέον αρχεία. Με αυτήν την επιλογή θα αποθηκευτεί το παρόν αρχείο και η φόρμα θα καθαρίσει:</a:t>
            </a:r>
            <a:endParaRPr lang="en-US" sz="60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56734" y="5295260"/>
            <a:ext cx="4268596" cy="1562740"/>
          </a:xfrm>
          <a:prstGeom prst="rect">
            <a:avLst/>
          </a:prstGeom>
        </p:spPr>
      </p:pic>
      <p:sp>
        <p:nvSpPr>
          <p:cNvPr id="11" name="Title 1">
            <a:extLst>
              <a:ext uri="{FF2B5EF4-FFF2-40B4-BE49-F238E27FC236}">
                <a16:creationId xmlns:a16="http://schemas.microsoft.com/office/drawing/2014/main" id="{FCEFF235-ADFC-B145-8433-E4F30C356061}"/>
              </a:ext>
            </a:extLst>
          </p:cNvPr>
          <p:cNvSpPr txBox="1">
            <a:spLocks/>
          </p:cNvSpPr>
          <p:nvPr/>
        </p:nvSpPr>
        <p:spPr>
          <a:xfrm>
            <a:off x="596900" y="7067431"/>
            <a:ext cx="23787100" cy="1517896"/>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2500" lnSpcReduction="2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000" dirty="0">
                <a:solidFill>
                  <a:schemeClr val="bg2"/>
                </a:solidFill>
                <a:latin typeface="Roboto"/>
                <a:cs typeface="Roboto"/>
              </a:rPr>
              <a:t>Τέλος, επιλέγετε «ΟΛΟΚΛΗΡΩΣΗ» για να ολοκληρώσετε τη δημιουργία, ή «ΠΡΟΗΓΟΥΜΕΝΟ» για να επιστρέψετε στη φόρμα εισαγωγής:</a:t>
            </a:r>
            <a:endParaRPr lang="en-US" sz="6000" dirty="0">
              <a:solidFill>
                <a:schemeClr val="bg2"/>
              </a:solidFill>
              <a:latin typeface="Roboto"/>
              <a:cs typeface="Roboto"/>
            </a:endParaRPr>
          </a:p>
        </p:txBody>
      </p:sp>
      <p:pic>
        <p:nvPicPr>
          <p:cNvPr id="8" name="Picture 7">
            <a:extLst>
              <a:ext uri="{FF2B5EF4-FFF2-40B4-BE49-F238E27FC236}">
                <a16:creationId xmlns:a16="http://schemas.microsoft.com/office/drawing/2014/main" id="{D0EBD500-3996-A041-A94C-700155B95A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49339" y="2195456"/>
            <a:ext cx="9312421" cy="1294922"/>
          </a:xfrm>
          <a:prstGeom prst="rect">
            <a:avLst/>
          </a:prstGeom>
        </p:spPr>
      </p:pic>
      <p:sp>
        <p:nvSpPr>
          <p:cNvPr id="7" name="Down Arrow 6">
            <a:extLst>
              <a:ext uri="{FF2B5EF4-FFF2-40B4-BE49-F238E27FC236}">
                <a16:creationId xmlns:a16="http://schemas.microsoft.com/office/drawing/2014/main" id="{BAF78F2F-5FEB-0E4E-A71A-3C003443C099}"/>
              </a:ext>
            </a:extLst>
          </p:cNvPr>
          <p:cNvSpPr/>
          <p:nvPr/>
        </p:nvSpPr>
        <p:spPr>
          <a:xfrm rot="16200000">
            <a:off x="14799352" y="2469423"/>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9" name="Picture 8">
            <a:extLst>
              <a:ext uri="{FF2B5EF4-FFF2-40B4-BE49-F238E27FC236}">
                <a16:creationId xmlns:a16="http://schemas.microsoft.com/office/drawing/2014/main" id="{152A8A9D-FA49-E446-912A-6BA6B65C9C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49339" y="8585327"/>
            <a:ext cx="9700604" cy="1616767"/>
          </a:xfrm>
          <a:prstGeom prst="rect">
            <a:avLst/>
          </a:prstGeom>
        </p:spPr>
      </p:pic>
      <p:sp>
        <p:nvSpPr>
          <p:cNvPr id="12" name="Slide Number Placeholder 11">
            <a:extLst>
              <a:ext uri="{FF2B5EF4-FFF2-40B4-BE49-F238E27FC236}">
                <a16:creationId xmlns:a16="http://schemas.microsoft.com/office/drawing/2014/main" id="{3A02A124-6D7C-754F-80E8-55A5501BC0E1}"/>
              </a:ext>
            </a:extLst>
          </p:cNvPr>
          <p:cNvSpPr>
            <a:spLocks noGrp="1"/>
          </p:cNvSpPr>
          <p:nvPr>
            <p:ph type="sldNum" sz="quarter" idx="2"/>
          </p:nvPr>
        </p:nvSpPr>
        <p:spPr/>
        <p:txBody>
          <a:bodyPr/>
          <a:lstStyle/>
          <a:p>
            <a:fld id="{86CB4B4D-7CA3-9044-876B-883B54F8677D}" type="slidenum">
              <a:rPr lang="en-GR" smtClean="0"/>
              <a:pPr/>
              <a:t>54</a:t>
            </a:fld>
            <a:endParaRPr lang="en-GR" dirty="0"/>
          </a:p>
        </p:txBody>
      </p:sp>
      <p:sp>
        <p:nvSpPr>
          <p:cNvPr id="10" name="Title 1">
            <a:extLst>
              <a:ext uri="{FF2B5EF4-FFF2-40B4-BE49-F238E27FC236}">
                <a16:creationId xmlns:a16="http://schemas.microsoft.com/office/drawing/2014/main" id="{25E45C82-E6F4-441C-A736-BA4F34D383D0}"/>
              </a:ext>
            </a:extLst>
          </p:cNvPr>
          <p:cNvSpPr txBox="1">
            <a:spLocks/>
          </p:cNvSpPr>
          <p:nvPr/>
        </p:nvSpPr>
        <p:spPr>
          <a:xfrm>
            <a:off x="421933" y="10574253"/>
            <a:ext cx="23787100" cy="1776409"/>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85000" lnSpcReduction="1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000" dirty="0">
                <a:solidFill>
                  <a:schemeClr val="bg2"/>
                </a:solidFill>
                <a:latin typeface="Roboto"/>
                <a:cs typeface="Roboto"/>
              </a:rPr>
              <a:t>Το σύνολο δεδομένων που ανεβάσετε θα είναι δημόσια διαθέσιμο στον Κατάλογο αφού εγκριθεί από έναν Διαχειριστή ή Συντάκτη του Οργανισμού σας</a:t>
            </a:r>
            <a:endParaRPr lang="en-US" sz="6000" dirty="0">
              <a:solidFill>
                <a:schemeClr val="bg2"/>
              </a:solidFill>
              <a:latin typeface="Roboto"/>
              <a:cs typeface="Roboto"/>
            </a:endParaRPr>
          </a:p>
        </p:txBody>
      </p:sp>
    </p:spTree>
    <p:extLst>
      <p:ext uri="{BB962C8B-B14F-4D97-AF65-F5344CB8AC3E}">
        <p14:creationId xmlns:p14="http://schemas.microsoft.com/office/powerpoint/2010/main" val="1859237061"/>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3697D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6985" y="4533900"/>
            <a:ext cx="21644708" cy="4648200"/>
          </a:xfrm>
          <a:solidFill>
            <a:srgbClr val="3697D9"/>
          </a:solidFill>
        </p:spPr>
        <p:txBody>
          <a:bodyPr>
            <a:normAutofit fontScale="90000"/>
          </a:bodyPr>
          <a:lstStyle/>
          <a:p>
            <a:r>
              <a:rPr lang="el-GR" dirty="0">
                <a:solidFill>
                  <a:schemeClr val="bg2"/>
                </a:solidFill>
                <a:latin typeface="Roboto"/>
                <a:cs typeface="Roboto"/>
              </a:rPr>
              <a:t>Έγκριση Αίτησης Πρόσβασης σε Περιορισμένα Δεδομένα</a:t>
            </a:r>
            <a:br>
              <a:rPr lang="el-GR" dirty="0">
                <a:solidFill>
                  <a:schemeClr val="bg2"/>
                </a:solidFill>
                <a:latin typeface="Roboto"/>
                <a:cs typeface="Roboto"/>
              </a:rPr>
            </a:br>
            <a:r>
              <a:rPr lang="en-US" dirty="0">
                <a:solidFill>
                  <a:schemeClr val="bg2"/>
                </a:solidFill>
                <a:latin typeface="Roboto"/>
                <a:cs typeface="Roboto"/>
              </a:rPr>
              <a:t>(Restricted data)</a:t>
            </a:r>
          </a:p>
        </p:txBody>
      </p:sp>
      <p:sp>
        <p:nvSpPr>
          <p:cNvPr id="6" name="Slide Number Placeholder 5">
            <a:extLst>
              <a:ext uri="{FF2B5EF4-FFF2-40B4-BE49-F238E27FC236}">
                <a16:creationId xmlns:a16="http://schemas.microsoft.com/office/drawing/2014/main" id="{3A226460-1DDB-A04C-9D87-46B19AA9514B}"/>
              </a:ext>
            </a:extLst>
          </p:cNvPr>
          <p:cNvSpPr>
            <a:spLocks noGrp="1"/>
          </p:cNvSpPr>
          <p:nvPr>
            <p:ph type="sldNum" sz="quarter" idx="2"/>
          </p:nvPr>
        </p:nvSpPr>
        <p:spPr/>
        <p:txBody>
          <a:bodyPr/>
          <a:lstStyle/>
          <a:p>
            <a:fld id="{86CB4B4D-7CA3-9044-876B-883B54F8677D}" type="slidenum">
              <a:rPr lang="en-GR" smtClean="0"/>
              <a:pPr/>
              <a:t>55</a:t>
            </a:fld>
            <a:endParaRPr lang="en-GR" dirty="0"/>
          </a:p>
        </p:txBody>
      </p:sp>
    </p:spTree>
    <p:extLst>
      <p:ext uri="{BB962C8B-B14F-4D97-AF65-F5344CB8AC3E}">
        <p14:creationId xmlns:p14="http://schemas.microsoft.com/office/powerpoint/2010/main" val="2048713454"/>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9194" y="293077"/>
            <a:ext cx="23405611" cy="4149969"/>
          </a:xfrm>
          <a:noFill/>
        </p:spPr>
        <p:txBody>
          <a:bodyPr>
            <a:normAutofit/>
          </a:bodyPr>
          <a:lstStyle/>
          <a:p>
            <a:pPr algn="l"/>
            <a:r>
              <a:rPr lang="el-GR" sz="6600" dirty="0">
                <a:solidFill>
                  <a:schemeClr val="bg2"/>
                </a:solidFill>
                <a:latin typeface="Roboto"/>
                <a:cs typeface="Roboto"/>
              </a:rPr>
              <a:t>Ο ιδιοκτήτης του συνόλου δεδομένων περιορισμένης πρόσβασης συνδέεται στο λογαριασμό του στον πίνακα λειτουργιών και επιλέγει την καρτέλα «ΠΕΡΙΟΡΙΣΜΕΝΟΙ ΠΟΡΟΙ»...</a:t>
            </a:r>
            <a:endParaRPr lang="en-US" sz="6600" dirty="0">
              <a:solidFill>
                <a:schemeClr val="bg2"/>
              </a:solidFill>
              <a:latin typeface="Roboto"/>
              <a:cs typeface="Roboto"/>
            </a:endParaRPr>
          </a:p>
        </p:txBody>
      </p:sp>
      <p:pic>
        <p:nvPicPr>
          <p:cNvPr id="4" name="Picture 3">
            <a:extLst>
              <a:ext uri="{FF2B5EF4-FFF2-40B4-BE49-F238E27FC236}">
                <a16:creationId xmlns:a16="http://schemas.microsoft.com/office/drawing/2014/main" id="{E7B1E1B6-323F-BB49-BD3E-465FB7D7AA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25412" y="5728799"/>
            <a:ext cx="18730478" cy="6945748"/>
          </a:xfrm>
          <a:prstGeom prst="rect">
            <a:avLst/>
          </a:prstGeom>
        </p:spPr>
      </p:pic>
      <p:sp>
        <p:nvSpPr>
          <p:cNvPr id="5" name="Down Arrow 4">
            <a:extLst>
              <a:ext uri="{FF2B5EF4-FFF2-40B4-BE49-F238E27FC236}">
                <a16:creationId xmlns:a16="http://schemas.microsoft.com/office/drawing/2014/main" id="{79A6E604-E6C2-804C-9631-0D2648CA11E7}"/>
              </a:ext>
            </a:extLst>
          </p:cNvPr>
          <p:cNvSpPr/>
          <p:nvPr/>
        </p:nvSpPr>
        <p:spPr>
          <a:xfrm>
            <a:off x="10311284" y="7649776"/>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Slide Number Placeholder 7">
            <a:extLst>
              <a:ext uri="{FF2B5EF4-FFF2-40B4-BE49-F238E27FC236}">
                <a16:creationId xmlns:a16="http://schemas.microsoft.com/office/drawing/2014/main" id="{7C54365F-8D88-094D-8421-6AFF6EFF0873}"/>
              </a:ext>
            </a:extLst>
          </p:cNvPr>
          <p:cNvSpPr>
            <a:spLocks noGrp="1"/>
          </p:cNvSpPr>
          <p:nvPr>
            <p:ph type="sldNum" sz="quarter" idx="2"/>
          </p:nvPr>
        </p:nvSpPr>
        <p:spPr/>
        <p:txBody>
          <a:bodyPr/>
          <a:lstStyle/>
          <a:p>
            <a:fld id="{86CB4B4D-7CA3-9044-876B-883B54F8677D}" type="slidenum">
              <a:rPr lang="en-GR" smtClean="0"/>
              <a:pPr/>
              <a:t>56</a:t>
            </a:fld>
            <a:endParaRPr lang="en-GR" dirty="0"/>
          </a:p>
        </p:txBody>
      </p:sp>
    </p:spTree>
    <p:extLst>
      <p:ext uri="{BB962C8B-B14F-4D97-AF65-F5344CB8AC3E}">
        <p14:creationId xmlns:p14="http://schemas.microsoft.com/office/powerpoint/2010/main" val="2458695136"/>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9194" y="424543"/>
            <a:ext cx="23405611" cy="5200754"/>
          </a:xfrm>
          <a:noFill/>
        </p:spPr>
        <p:txBody>
          <a:bodyPr>
            <a:noAutofit/>
          </a:bodyPr>
          <a:lstStyle/>
          <a:p>
            <a:pPr algn="l"/>
            <a:r>
              <a:rPr lang="el-GR" sz="5400" dirty="0">
                <a:solidFill>
                  <a:schemeClr val="bg2"/>
                </a:solidFill>
                <a:latin typeface="Roboto"/>
                <a:cs typeface="Roboto"/>
              </a:rPr>
              <a:t>…όπου μπορεί να δει τις αιτήσεις πρόσβασης. Ο χρήστης μπορεί να αποδεχτεί ή να απορρίψει την αίτηση. Σε κάθε περίπτωση, ο αιτών χρήστης θα λάβει σχετική ενημέρωση μέσω </a:t>
            </a:r>
            <a:r>
              <a:rPr lang="en-US" sz="5400" dirty="0">
                <a:solidFill>
                  <a:schemeClr val="bg2"/>
                </a:solidFill>
                <a:latin typeface="Roboto"/>
                <a:cs typeface="Roboto"/>
              </a:rPr>
              <a:t>e-mail. </a:t>
            </a:r>
            <a:r>
              <a:rPr lang="el-GR" sz="5400" dirty="0">
                <a:solidFill>
                  <a:schemeClr val="bg2"/>
                </a:solidFill>
                <a:latin typeface="Roboto"/>
                <a:cs typeface="Roboto"/>
              </a:rPr>
              <a:t>Σε περίπτωση αποδοχής της αίτησης, εάν ο αιτών δεν είναι μέλος του </a:t>
            </a:r>
            <a:r>
              <a:rPr lang="en-US" sz="5400" dirty="0">
                <a:solidFill>
                  <a:schemeClr val="bg2"/>
                </a:solidFill>
                <a:latin typeface="Roboto"/>
                <a:cs typeface="Roboto"/>
              </a:rPr>
              <a:t>HEAL-Link </a:t>
            </a:r>
            <a:r>
              <a:rPr lang="el-GR" sz="5400" dirty="0">
                <a:solidFill>
                  <a:schemeClr val="bg2"/>
                </a:solidFill>
                <a:latin typeface="Roboto"/>
                <a:cs typeface="Roboto"/>
              </a:rPr>
              <a:t>θα λάβει ένα σύνδεσμο στο </a:t>
            </a:r>
            <a:r>
              <a:rPr lang="en-US" sz="5400" dirty="0">
                <a:solidFill>
                  <a:schemeClr val="bg2"/>
                </a:solidFill>
                <a:latin typeface="Roboto"/>
                <a:cs typeface="Roboto"/>
              </a:rPr>
              <a:t>mail </a:t>
            </a:r>
            <a:r>
              <a:rPr lang="el-GR" sz="5400" dirty="0">
                <a:solidFill>
                  <a:schemeClr val="bg2"/>
                </a:solidFill>
                <a:latin typeface="Roboto"/>
                <a:cs typeface="Roboto"/>
              </a:rPr>
              <a:t>του από όπου μπορεί να κατεβάσει το σύνολο δεδομένων. </a:t>
            </a:r>
            <a:endParaRPr lang="en-US" sz="5400" dirty="0">
              <a:solidFill>
                <a:schemeClr val="bg2"/>
              </a:solidFill>
              <a:latin typeface="Roboto"/>
              <a:cs typeface="Roboto"/>
            </a:endParaRPr>
          </a:p>
        </p:txBody>
      </p:sp>
      <p:pic>
        <p:nvPicPr>
          <p:cNvPr id="4" name="Picture 3">
            <a:extLst>
              <a:ext uri="{FF2B5EF4-FFF2-40B4-BE49-F238E27FC236}">
                <a16:creationId xmlns:a16="http://schemas.microsoft.com/office/drawing/2014/main" id="{E7B1E1B6-323F-BB49-BD3E-465FB7D7AA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92677" y="6150828"/>
            <a:ext cx="17413283" cy="6945748"/>
          </a:xfrm>
          <a:prstGeom prst="rect">
            <a:avLst/>
          </a:prstGeom>
        </p:spPr>
      </p:pic>
      <p:sp>
        <p:nvSpPr>
          <p:cNvPr id="5" name="Down Arrow 4">
            <a:extLst>
              <a:ext uri="{FF2B5EF4-FFF2-40B4-BE49-F238E27FC236}">
                <a16:creationId xmlns:a16="http://schemas.microsoft.com/office/drawing/2014/main" id="{79A6E604-E6C2-804C-9631-0D2648CA11E7}"/>
              </a:ext>
            </a:extLst>
          </p:cNvPr>
          <p:cNvSpPr/>
          <p:nvPr/>
        </p:nvSpPr>
        <p:spPr>
          <a:xfrm>
            <a:off x="17587128" y="11129017"/>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Down Arrow 5">
            <a:extLst>
              <a:ext uri="{FF2B5EF4-FFF2-40B4-BE49-F238E27FC236}">
                <a16:creationId xmlns:a16="http://schemas.microsoft.com/office/drawing/2014/main" id="{BFC578B0-CB24-5B40-B281-16EB2207349A}"/>
              </a:ext>
            </a:extLst>
          </p:cNvPr>
          <p:cNvSpPr/>
          <p:nvPr/>
        </p:nvSpPr>
        <p:spPr>
          <a:xfrm rot="5400000">
            <a:off x="12546206" y="11500991"/>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7" name="Picture 6">
            <a:extLst>
              <a:ext uri="{FF2B5EF4-FFF2-40B4-BE49-F238E27FC236}">
                <a16:creationId xmlns:a16="http://schemas.microsoft.com/office/drawing/2014/main" id="{FDCED2DA-A06C-0D47-A078-A2F2F4018B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a:off x="5334000" y="11470531"/>
            <a:ext cx="1088571" cy="295379"/>
          </a:xfrm>
          <a:prstGeom prst="rect">
            <a:avLst/>
          </a:prstGeom>
        </p:spPr>
      </p:pic>
      <p:sp>
        <p:nvSpPr>
          <p:cNvPr id="10" name="Slide Number Placeholder 9">
            <a:extLst>
              <a:ext uri="{FF2B5EF4-FFF2-40B4-BE49-F238E27FC236}">
                <a16:creationId xmlns:a16="http://schemas.microsoft.com/office/drawing/2014/main" id="{DBF0BEE0-7E5D-C843-A217-64F72C24EB68}"/>
              </a:ext>
            </a:extLst>
          </p:cNvPr>
          <p:cNvSpPr>
            <a:spLocks noGrp="1"/>
          </p:cNvSpPr>
          <p:nvPr>
            <p:ph type="sldNum" sz="quarter" idx="2"/>
          </p:nvPr>
        </p:nvSpPr>
        <p:spPr/>
        <p:txBody>
          <a:bodyPr/>
          <a:lstStyle/>
          <a:p>
            <a:fld id="{86CB4B4D-7CA3-9044-876B-883B54F8677D}" type="slidenum">
              <a:rPr lang="en-GR" smtClean="0"/>
              <a:pPr/>
              <a:t>57</a:t>
            </a:fld>
            <a:endParaRPr lang="en-GR" dirty="0"/>
          </a:p>
        </p:txBody>
      </p:sp>
    </p:spTree>
    <p:extLst>
      <p:ext uri="{BB962C8B-B14F-4D97-AF65-F5344CB8AC3E}">
        <p14:creationId xmlns:p14="http://schemas.microsoft.com/office/powerpoint/2010/main" val="55281538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2206" y="3892731"/>
            <a:ext cx="20828000" cy="3631474"/>
          </a:xfrm>
        </p:spPr>
        <p:txBody>
          <a:bodyPr>
            <a:normAutofit fontScale="90000"/>
          </a:bodyPr>
          <a:lstStyle/>
          <a:p>
            <a:pPr algn="l"/>
            <a:r>
              <a:rPr lang="el-GR" sz="8800" dirty="0">
                <a:solidFill>
                  <a:schemeClr val="bg1">
                    <a:lumMod val="95000"/>
                  </a:schemeClr>
                </a:solidFill>
                <a:latin typeface="Roboto"/>
                <a:cs typeface="Roboto"/>
              </a:rPr>
              <a:t>Ως Διαχειριστής Οργανισμού </a:t>
            </a:r>
            <a:r>
              <a:rPr lang="en-US" sz="8800" dirty="0">
                <a:solidFill>
                  <a:schemeClr val="bg1">
                    <a:lumMod val="95000"/>
                  </a:schemeClr>
                </a:solidFill>
                <a:latin typeface="Roboto"/>
                <a:cs typeface="Roboto"/>
              </a:rPr>
              <a:t>(Organization Administrator) </a:t>
            </a:r>
            <a:r>
              <a:rPr lang="el-GR" sz="8800" dirty="0">
                <a:solidFill>
                  <a:schemeClr val="bg1">
                    <a:lumMod val="95000"/>
                  </a:schemeClr>
                </a:solidFill>
                <a:latin typeface="Roboto"/>
                <a:cs typeface="Roboto"/>
              </a:rPr>
              <a:t>του </a:t>
            </a:r>
            <a:r>
              <a:rPr lang="en-US" sz="8800" dirty="0">
                <a:solidFill>
                  <a:schemeClr val="bg1">
                    <a:lumMod val="95000"/>
                  </a:schemeClr>
                </a:solidFill>
                <a:latin typeface="Roboto"/>
                <a:cs typeface="Roboto"/>
              </a:rPr>
              <a:t>HEAL Link </a:t>
            </a:r>
            <a:r>
              <a:rPr lang="el-GR" sz="8800" dirty="0">
                <a:solidFill>
                  <a:schemeClr val="bg1">
                    <a:lumMod val="95000"/>
                  </a:schemeClr>
                </a:solidFill>
                <a:latin typeface="Roboto"/>
                <a:cs typeface="Roboto"/>
              </a:rPr>
              <a:t>μπορείτε επιπλέον να:</a:t>
            </a:r>
            <a:endParaRPr lang="en-US" sz="8800" dirty="0">
              <a:solidFill>
                <a:schemeClr val="bg1">
                  <a:lumMod val="95000"/>
                </a:schemeClr>
              </a:solidFill>
              <a:latin typeface="Roboto"/>
              <a:cs typeface="Roboto"/>
            </a:endParaRPr>
          </a:p>
        </p:txBody>
      </p:sp>
      <p:sp>
        <p:nvSpPr>
          <p:cNvPr id="3" name="Title 1">
            <a:extLst>
              <a:ext uri="{FF2B5EF4-FFF2-40B4-BE49-F238E27FC236}">
                <a16:creationId xmlns:a16="http://schemas.microsoft.com/office/drawing/2014/main" id="{62F0B005-DDF3-4C5F-9B8D-7E0FB729AB9B}"/>
              </a:ext>
            </a:extLst>
          </p:cNvPr>
          <p:cNvSpPr txBox="1">
            <a:spLocks/>
          </p:cNvSpPr>
          <p:nvPr/>
        </p:nvSpPr>
        <p:spPr>
          <a:xfrm>
            <a:off x="1134319" y="7885610"/>
            <a:ext cx="22802127" cy="415206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1143000" indent="-1143000" algn="l" hangingPunct="1">
              <a:buFont typeface="Arial" panose="020B0604020202020204" pitchFamily="34" charset="0"/>
              <a:buChar char="•"/>
              <a:defRPr/>
            </a:pPr>
            <a:r>
              <a:rPr lang="el-GR" sz="5200" dirty="0">
                <a:solidFill>
                  <a:srgbClr val="FFFFFF">
                    <a:lumMod val="95000"/>
                  </a:srgbClr>
                </a:solidFill>
                <a:latin typeface="Roboto"/>
                <a:cs typeface="Roboto"/>
              </a:rPr>
              <a:t>Διαχειριστείτε τους χρήστες του ιδρύματός σας</a:t>
            </a:r>
            <a:endParaRPr kumimoji="0" lang="el-GR" sz="5200" b="0" i="0" u="none" strike="noStrike" kern="0" cap="none" spc="0" normalizeH="0" baseline="0" noProof="0" dirty="0">
              <a:ln>
                <a:noFill/>
              </a:ln>
              <a:solidFill>
                <a:srgbClr val="FFFFFF">
                  <a:lumMod val="95000"/>
                </a:srgbClr>
              </a:solidFill>
              <a:effectLst/>
              <a:uLnTx/>
              <a:uFillTx/>
              <a:latin typeface="Roboto"/>
              <a:cs typeface="Roboto"/>
              <a:sym typeface="Helvetica Neue Medium"/>
            </a:endParaRPr>
          </a:p>
          <a:p>
            <a:pPr marL="1143000" marR="0" lvl="0" indent="-1143000" algn="l" defTabSz="825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5200" b="0" i="0" u="none" strike="noStrike" kern="0" cap="none" spc="0" normalizeH="0" baseline="0" noProof="0" dirty="0">
                <a:ln>
                  <a:noFill/>
                </a:ln>
                <a:solidFill>
                  <a:srgbClr val="FFFFFF">
                    <a:lumMod val="95000"/>
                  </a:srgbClr>
                </a:solidFill>
                <a:effectLst/>
                <a:uLnTx/>
                <a:uFillTx/>
                <a:latin typeface="Roboto"/>
                <a:cs typeface="Roboto"/>
                <a:sym typeface="Helvetica Neue Medium"/>
              </a:rPr>
              <a:t>Τροποποιήσετε τα στοιχεία του ιδρύματός σας</a:t>
            </a:r>
          </a:p>
          <a:p>
            <a:pPr marL="1143000" marR="0" lvl="0" indent="-1143000" algn="l" defTabSz="8255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5200" dirty="0">
                <a:solidFill>
                  <a:srgbClr val="FFFFFF">
                    <a:lumMod val="95000"/>
                  </a:srgbClr>
                </a:solidFill>
                <a:latin typeface="Roboto"/>
                <a:cs typeface="Roboto"/>
              </a:rPr>
              <a:t>Διαχειριστείτε τα σύνολα δεδομένων του ιδρύματός σας</a:t>
            </a:r>
            <a:endParaRPr kumimoji="0" lang="en-US" sz="5200" b="0" i="0" u="none" strike="noStrike" kern="0" cap="none" spc="0" normalizeH="0" baseline="0" noProof="0" dirty="0">
              <a:ln>
                <a:noFill/>
              </a:ln>
              <a:solidFill>
                <a:srgbClr val="FFFFFF">
                  <a:lumMod val="95000"/>
                </a:srgbClr>
              </a:solidFill>
              <a:effectLst/>
              <a:uLnTx/>
              <a:uFillTx/>
              <a:latin typeface="Roboto"/>
              <a:cs typeface="Roboto"/>
              <a:sym typeface="Helvetica Neue Medium"/>
            </a:endParaRPr>
          </a:p>
        </p:txBody>
      </p:sp>
      <p:sp>
        <p:nvSpPr>
          <p:cNvPr id="4" name="Title 1">
            <a:extLst>
              <a:ext uri="{FF2B5EF4-FFF2-40B4-BE49-F238E27FC236}">
                <a16:creationId xmlns:a16="http://schemas.microsoft.com/office/drawing/2014/main" id="{0F3DF2BF-A406-4D12-A20E-AFF2B8364F3B}"/>
              </a:ext>
            </a:extLst>
          </p:cNvPr>
          <p:cNvSpPr txBox="1">
            <a:spLocks/>
          </p:cNvSpPr>
          <p:nvPr/>
        </p:nvSpPr>
        <p:spPr>
          <a:xfrm>
            <a:off x="1682206" y="596536"/>
            <a:ext cx="20828000" cy="363147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l-GR" sz="9600" b="0" i="0" u="none" strike="noStrike" kern="0" cap="none" spc="0" normalizeH="0" baseline="0" noProof="0" dirty="0">
                <a:ln>
                  <a:noFill/>
                </a:ln>
                <a:solidFill>
                  <a:srgbClr val="FFFFFF">
                    <a:lumMod val="95000"/>
                  </a:srgbClr>
                </a:solidFill>
                <a:effectLst/>
                <a:uLnTx/>
                <a:uFillTx/>
                <a:latin typeface="Roboto"/>
                <a:cs typeface="Roboto"/>
                <a:sym typeface="Helvetica Neue Medium"/>
              </a:rPr>
              <a:t>Διαχειριστής Οργανισμού</a:t>
            </a:r>
            <a:endParaRPr kumimoji="0" lang="en-US" sz="9600" b="0" i="0" u="none" strike="noStrike" kern="0" cap="none" spc="0" normalizeH="0" baseline="0" noProof="0" dirty="0">
              <a:ln>
                <a:noFill/>
              </a:ln>
              <a:solidFill>
                <a:srgbClr val="FFFFFF">
                  <a:lumMod val="95000"/>
                </a:srgbClr>
              </a:solidFill>
              <a:effectLst/>
              <a:uLnTx/>
              <a:uFillTx/>
              <a:latin typeface="Roboto"/>
              <a:cs typeface="Roboto"/>
              <a:sym typeface="Helvetica Neue Medium"/>
            </a:endParaRPr>
          </a:p>
        </p:txBody>
      </p:sp>
      <p:sp>
        <p:nvSpPr>
          <p:cNvPr id="8" name="Slide Number Placeholder 7">
            <a:extLst>
              <a:ext uri="{FF2B5EF4-FFF2-40B4-BE49-F238E27FC236}">
                <a16:creationId xmlns:a16="http://schemas.microsoft.com/office/drawing/2014/main" id="{42403172-28B8-2941-990F-C7447A15CD41}"/>
              </a:ext>
            </a:extLst>
          </p:cNvPr>
          <p:cNvSpPr>
            <a:spLocks noGrp="1"/>
          </p:cNvSpPr>
          <p:nvPr>
            <p:ph type="sldNum" sz="quarter" idx="2"/>
          </p:nvPr>
        </p:nvSpPr>
        <p:spPr/>
        <p:txBody>
          <a:bodyPr/>
          <a:lstStyle/>
          <a:p>
            <a:fld id="{86CB4B4D-7CA3-9044-876B-883B54F8677D}" type="slidenum">
              <a:rPr lang="en-GR" smtClean="0"/>
              <a:pPr/>
              <a:t>58</a:t>
            </a:fld>
            <a:endParaRPr lang="en-GR" dirty="0"/>
          </a:p>
        </p:txBody>
      </p:sp>
    </p:spTree>
    <p:extLst>
      <p:ext uri="{BB962C8B-B14F-4D97-AF65-F5344CB8AC3E}">
        <p14:creationId xmlns:p14="http://schemas.microsoft.com/office/powerpoint/2010/main" val="380588144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6D5A2BC-B4FE-2D4F-AF84-378CEC4E75A5}"/>
              </a:ext>
            </a:extLst>
          </p:cNvPr>
          <p:cNvSpPr txBox="1">
            <a:spLocks/>
          </p:cNvSpPr>
          <p:nvPr/>
        </p:nvSpPr>
        <p:spPr>
          <a:xfrm>
            <a:off x="298449" y="462859"/>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Στην κεντρική σελίδα μπορείτε να αναζητήσετε σύνολα δεδομένων χρησιμοποιώντας λέξεις-κλειδιά της επιλογής σας:</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10392" y="2889425"/>
            <a:ext cx="15563214" cy="2020004"/>
          </a:xfrm>
          <a:prstGeom prst="rect">
            <a:avLst/>
          </a:prstGeom>
        </p:spPr>
      </p:pic>
      <p:sp>
        <p:nvSpPr>
          <p:cNvPr id="7" name="Title 1">
            <a:extLst>
              <a:ext uri="{FF2B5EF4-FFF2-40B4-BE49-F238E27FC236}">
                <a16:creationId xmlns:a16="http://schemas.microsoft.com/office/drawing/2014/main" id="{B3E6BD36-A0E2-7D4F-89CD-BE9172520418}"/>
              </a:ext>
            </a:extLst>
          </p:cNvPr>
          <p:cNvSpPr txBox="1">
            <a:spLocks/>
          </p:cNvSpPr>
          <p:nvPr/>
        </p:nvSpPr>
        <p:spPr>
          <a:xfrm>
            <a:off x="298449" y="4807393"/>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Για παράδειγμα, η παραπάνω αναζήτηση θα επέστρεφε:</a:t>
            </a:r>
            <a:endParaRPr lang="en-US" sz="6600" dirty="0">
              <a:solidFill>
                <a:schemeClr val="bg2"/>
              </a:solidFill>
              <a:latin typeface="Roboto"/>
              <a:cs typeface="Roboto"/>
            </a:endParaRPr>
          </a:p>
        </p:txBody>
      </p:sp>
      <p:pic>
        <p:nvPicPr>
          <p:cNvPr id="8" name="Picture 7">
            <a:extLst>
              <a:ext uri="{FF2B5EF4-FFF2-40B4-BE49-F238E27FC236}">
                <a16:creationId xmlns:a16="http://schemas.microsoft.com/office/drawing/2014/main" id="{8C5D148F-9586-2147-B60D-9E43E3655B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49358" y="7074343"/>
            <a:ext cx="7885283" cy="6043315"/>
          </a:xfrm>
          <a:prstGeom prst="rect">
            <a:avLst/>
          </a:prstGeom>
        </p:spPr>
      </p:pic>
      <p:sp>
        <p:nvSpPr>
          <p:cNvPr id="9" name="Slide Number Placeholder 8">
            <a:extLst>
              <a:ext uri="{FF2B5EF4-FFF2-40B4-BE49-F238E27FC236}">
                <a16:creationId xmlns:a16="http://schemas.microsoft.com/office/drawing/2014/main" id="{57E6225A-5518-6E44-A2AB-84C974B8A9E6}"/>
              </a:ext>
            </a:extLst>
          </p:cNvPr>
          <p:cNvSpPr>
            <a:spLocks noGrp="1"/>
          </p:cNvSpPr>
          <p:nvPr>
            <p:ph type="sldNum" sz="quarter" idx="2"/>
          </p:nvPr>
        </p:nvSpPr>
        <p:spPr/>
        <p:txBody>
          <a:bodyPr/>
          <a:lstStyle/>
          <a:p>
            <a:fld id="{86CB4B4D-7CA3-9044-876B-883B54F8677D}" type="slidenum">
              <a:rPr lang="en-GR" smtClean="0"/>
              <a:pPr/>
              <a:t>5</a:t>
            </a:fld>
            <a:endParaRPr lang="en-GR" dirty="0"/>
          </a:p>
        </p:txBody>
      </p:sp>
    </p:spTree>
    <p:extLst>
      <p:ext uri="{BB962C8B-B14F-4D97-AF65-F5344CB8AC3E}">
        <p14:creationId xmlns:p14="http://schemas.microsoft.com/office/powerpoint/2010/main" val="425908834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3697D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6985" y="4533900"/>
            <a:ext cx="21644708" cy="4648200"/>
          </a:xfrm>
          <a:solidFill>
            <a:srgbClr val="3697D9"/>
          </a:solidFill>
        </p:spPr>
        <p:txBody>
          <a:bodyPr>
            <a:normAutofit/>
          </a:bodyPr>
          <a:lstStyle/>
          <a:p>
            <a:r>
              <a:rPr lang="el-GR" dirty="0">
                <a:solidFill>
                  <a:schemeClr val="bg2"/>
                </a:solidFill>
                <a:latin typeface="Roboto"/>
                <a:cs typeface="Roboto"/>
              </a:rPr>
              <a:t>Διαχείριση Χρηστών Ιδρύματος</a:t>
            </a:r>
            <a:endParaRPr lang="en-US" dirty="0">
              <a:solidFill>
                <a:schemeClr val="bg2"/>
              </a:solidFill>
              <a:latin typeface="Roboto"/>
              <a:cs typeface="Roboto"/>
            </a:endParaRPr>
          </a:p>
        </p:txBody>
      </p:sp>
      <p:sp>
        <p:nvSpPr>
          <p:cNvPr id="6" name="Slide Number Placeholder 5">
            <a:extLst>
              <a:ext uri="{FF2B5EF4-FFF2-40B4-BE49-F238E27FC236}">
                <a16:creationId xmlns:a16="http://schemas.microsoft.com/office/drawing/2014/main" id="{D7951003-B1BC-C24D-BCEE-2567B0C86F6A}"/>
              </a:ext>
            </a:extLst>
          </p:cNvPr>
          <p:cNvSpPr>
            <a:spLocks noGrp="1"/>
          </p:cNvSpPr>
          <p:nvPr>
            <p:ph type="sldNum" sz="quarter" idx="2"/>
          </p:nvPr>
        </p:nvSpPr>
        <p:spPr/>
        <p:txBody>
          <a:bodyPr/>
          <a:lstStyle/>
          <a:p>
            <a:fld id="{86CB4B4D-7CA3-9044-876B-883B54F8677D}" type="slidenum">
              <a:rPr lang="en-GR" smtClean="0"/>
              <a:pPr/>
              <a:t>59</a:t>
            </a:fld>
            <a:endParaRPr lang="en-GR" dirty="0"/>
          </a:p>
        </p:txBody>
      </p:sp>
    </p:spTree>
    <p:extLst>
      <p:ext uri="{BB962C8B-B14F-4D97-AF65-F5344CB8AC3E}">
        <p14:creationId xmlns:p14="http://schemas.microsoft.com/office/powerpoint/2010/main" val="55545126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E8D52E0-D797-6E4C-99E0-7918C0B80BCE}"/>
              </a:ext>
            </a:extLst>
          </p:cNvPr>
          <p:cNvSpPr>
            <a:spLocks noGrp="1"/>
          </p:cNvSpPr>
          <p:nvPr>
            <p:ph type="sldNum" sz="quarter" idx="2"/>
          </p:nvPr>
        </p:nvSpPr>
        <p:spPr/>
        <p:txBody>
          <a:bodyPr/>
          <a:lstStyle/>
          <a:p>
            <a:fld id="{86CB4B4D-7CA3-9044-876B-883B54F8677D}" type="slidenum">
              <a:rPr lang="en-GR" smtClean="0"/>
              <a:pPr/>
              <a:t>60</a:t>
            </a:fld>
            <a:endParaRPr lang="en-GR" dirty="0"/>
          </a:p>
        </p:txBody>
      </p:sp>
      <p:sp>
        <p:nvSpPr>
          <p:cNvPr id="7" name="Title 1">
            <a:extLst>
              <a:ext uri="{FF2B5EF4-FFF2-40B4-BE49-F238E27FC236}">
                <a16:creationId xmlns:a16="http://schemas.microsoft.com/office/drawing/2014/main" id="{64723F5B-A183-3A4B-B648-93BAEF432EA4}"/>
              </a:ext>
            </a:extLst>
          </p:cNvPr>
          <p:cNvSpPr txBox="1">
            <a:spLocks/>
          </p:cNvSpPr>
          <p:nvPr/>
        </p:nvSpPr>
        <p:spPr>
          <a:xfrm>
            <a:off x="489194" y="293077"/>
            <a:ext cx="23405611" cy="11952938"/>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Εάν ο οργανισμός σας δεν υπάρχει στο </a:t>
            </a:r>
            <a:r>
              <a:rPr lang="en-US" sz="6600" dirty="0">
                <a:solidFill>
                  <a:schemeClr val="bg2"/>
                </a:solidFill>
                <a:latin typeface="Roboto"/>
                <a:cs typeface="Roboto"/>
              </a:rPr>
              <a:t>HEAL-Link, </a:t>
            </a:r>
            <a:r>
              <a:rPr lang="el-GR" sz="6600" dirty="0">
                <a:solidFill>
                  <a:schemeClr val="bg2"/>
                </a:solidFill>
                <a:latin typeface="Roboto"/>
                <a:cs typeface="Roboto"/>
              </a:rPr>
              <a:t>μπορείτε να τον προσθέσετε επικοινωνώντας με το </a:t>
            </a:r>
            <a:r>
              <a:rPr lang="en-US" sz="6600" dirty="0">
                <a:solidFill>
                  <a:schemeClr val="bg2"/>
                </a:solidFill>
                <a:latin typeface="Roboto"/>
                <a:cs typeface="Roboto"/>
              </a:rPr>
              <a:t>HEAL-Link</a:t>
            </a:r>
            <a:r>
              <a:rPr lang="el-GR" sz="6600" dirty="0">
                <a:solidFill>
                  <a:schemeClr val="bg2"/>
                </a:solidFill>
                <a:latin typeface="Roboto"/>
                <a:cs typeface="Roboto"/>
              </a:rPr>
              <a:t>.</a:t>
            </a:r>
          </a:p>
          <a:p>
            <a:pPr algn="l" hangingPunct="1"/>
            <a:endParaRPr lang="el-GR" sz="6600" dirty="0">
              <a:solidFill>
                <a:schemeClr val="bg2"/>
              </a:solidFill>
              <a:latin typeface="Roboto"/>
              <a:cs typeface="Roboto"/>
            </a:endParaRPr>
          </a:p>
          <a:p>
            <a:pPr algn="l" hangingPunct="1"/>
            <a:r>
              <a:rPr lang="el-GR" sz="6600" dirty="0">
                <a:solidFill>
                  <a:schemeClr val="bg2"/>
                </a:solidFill>
                <a:latin typeface="Roboto"/>
                <a:cs typeface="Roboto"/>
              </a:rPr>
              <a:t>Κάθε ίδρυμα μπορεί να έχει περισσότερους από έναν διαχειριστές.</a:t>
            </a:r>
          </a:p>
          <a:p>
            <a:pPr algn="l" hangingPunct="1"/>
            <a:endParaRPr lang="el-GR" sz="6600" dirty="0">
              <a:solidFill>
                <a:schemeClr val="bg2"/>
              </a:solidFill>
              <a:latin typeface="Roboto"/>
              <a:cs typeface="Roboto"/>
            </a:endParaRPr>
          </a:p>
          <a:p>
            <a:pPr algn="l" hangingPunct="1"/>
            <a:r>
              <a:rPr lang="el-GR" sz="6600" dirty="0">
                <a:solidFill>
                  <a:schemeClr val="bg2"/>
                </a:solidFill>
                <a:latin typeface="Roboto"/>
                <a:cs typeface="Roboto"/>
              </a:rPr>
              <a:t>Εάν θέλετε να γίνετε διαχειριστής ενός ιδρύματος, μπορείτε να το ζητήσετε από έναν εκ των ήδη υπαρχόντων διαχειριστών. Κάθε διαχειριστής μπορεί να ορίσει οποιονδήποτε χρήστη του ιδρύματος ως διαχειριστή.</a:t>
            </a:r>
            <a:endParaRPr lang="el-GR" sz="6600" dirty="0">
              <a:solidFill>
                <a:srgbClr val="000000">
                  <a:lumMod val="50000"/>
                  <a:lumOff val="50000"/>
                </a:srgbClr>
              </a:solidFill>
              <a:latin typeface="Roboto"/>
              <a:cs typeface="Roboto"/>
            </a:endParaRPr>
          </a:p>
        </p:txBody>
      </p:sp>
    </p:spTree>
    <p:extLst>
      <p:ext uri="{BB962C8B-B14F-4D97-AF65-F5344CB8AC3E}">
        <p14:creationId xmlns:p14="http://schemas.microsoft.com/office/powerpoint/2010/main" val="216712532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9194" y="293077"/>
            <a:ext cx="23405611" cy="4149969"/>
          </a:xfrm>
          <a:noFill/>
        </p:spPr>
        <p:txBody>
          <a:bodyPr>
            <a:normAutofit/>
          </a:bodyPr>
          <a:lstStyle/>
          <a:p>
            <a:pPr algn="l"/>
            <a:r>
              <a:rPr lang="el-GR" sz="6600" dirty="0">
                <a:solidFill>
                  <a:schemeClr val="bg2"/>
                </a:solidFill>
                <a:latin typeface="Roboto"/>
                <a:cs typeface="Roboto"/>
              </a:rPr>
              <a:t>Εάν κάποιος χρήστης είναι διαχειριστής</a:t>
            </a:r>
            <a:r>
              <a:rPr lang="en-US" sz="6600" dirty="0">
                <a:solidFill>
                  <a:schemeClr val="bg2"/>
                </a:solidFill>
                <a:latin typeface="Roboto"/>
                <a:cs typeface="Roboto"/>
              </a:rPr>
              <a:t> </a:t>
            </a:r>
            <a:r>
              <a:rPr lang="el-GR" sz="6600" dirty="0">
                <a:solidFill>
                  <a:schemeClr val="bg2"/>
                </a:solidFill>
                <a:latin typeface="Roboto"/>
                <a:cs typeface="Roboto"/>
              </a:rPr>
              <a:t>ενός ιδρύματος, μπορεί να έχει πρόσβαση στις αντίστοιχες λειτουργικότητες, μέσω του συνδέσμου «ΙΔΡΥΜΑ» στον πίνακα λειτουργιών του…</a:t>
            </a:r>
            <a:endParaRPr lang="en-US" sz="6600" dirty="0">
              <a:solidFill>
                <a:schemeClr val="bg2"/>
              </a:solidFill>
              <a:latin typeface="Roboto"/>
              <a:cs typeface="Roboto"/>
            </a:endParaRPr>
          </a:p>
        </p:txBody>
      </p:sp>
      <p:pic>
        <p:nvPicPr>
          <p:cNvPr id="4" name="Picture 3">
            <a:extLst>
              <a:ext uri="{FF2B5EF4-FFF2-40B4-BE49-F238E27FC236}">
                <a16:creationId xmlns:a16="http://schemas.microsoft.com/office/drawing/2014/main" id="{E7B1E1B6-323F-BB49-BD3E-465FB7D7AA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25412" y="5728799"/>
            <a:ext cx="18730478" cy="6945748"/>
          </a:xfrm>
          <a:prstGeom prst="rect">
            <a:avLst/>
          </a:prstGeom>
        </p:spPr>
      </p:pic>
      <p:sp>
        <p:nvSpPr>
          <p:cNvPr id="5" name="Down Arrow 4">
            <a:extLst>
              <a:ext uri="{FF2B5EF4-FFF2-40B4-BE49-F238E27FC236}">
                <a16:creationId xmlns:a16="http://schemas.microsoft.com/office/drawing/2014/main" id="{79A6E604-E6C2-804C-9631-0D2648CA11E7}"/>
              </a:ext>
            </a:extLst>
          </p:cNvPr>
          <p:cNvSpPr/>
          <p:nvPr/>
        </p:nvSpPr>
        <p:spPr>
          <a:xfrm>
            <a:off x="14426084" y="7602884"/>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Slide Number Placeholder 7">
            <a:extLst>
              <a:ext uri="{FF2B5EF4-FFF2-40B4-BE49-F238E27FC236}">
                <a16:creationId xmlns:a16="http://schemas.microsoft.com/office/drawing/2014/main" id="{522FCD06-77E0-964E-B58E-7DD65A028E07}"/>
              </a:ext>
            </a:extLst>
          </p:cNvPr>
          <p:cNvSpPr>
            <a:spLocks noGrp="1"/>
          </p:cNvSpPr>
          <p:nvPr>
            <p:ph type="sldNum" sz="quarter" idx="2"/>
          </p:nvPr>
        </p:nvSpPr>
        <p:spPr/>
        <p:txBody>
          <a:bodyPr/>
          <a:lstStyle/>
          <a:p>
            <a:fld id="{86CB4B4D-7CA3-9044-876B-883B54F8677D}" type="slidenum">
              <a:rPr lang="en-GR" smtClean="0"/>
              <a:pPr/>
              <a:t>61</a:t>
            </a:fld>
            <a:endParaRPr lang="en-GR" dirty="0"/>
          </a:p>
        </p:txBody>
      </p:sp>
    </p:spTree>
    <p:extLst>
      <p:ext uri="{BB962C8B-B14F-4D97-AF65-F5344CB8AC3E}">
        <p14:creationId xmlns:p14="http://schemas.microsoft.com/office/powerpoint/2010/main" val="46344321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9194" y="293078"/>
            <a:ext cx="23405611" cy="1957753"/>
          </a:xfrm>
          <a:noFill/>
        </p:spPr>
        <p:txBody>
          <a:bodyPr>
            <a:normAutofit/>
          </a:bodyPr>
          <a:lstStyle/>
          <a:p>
            <a:pPr algn="l"/>
            <a:r>
              <a:rPr lang="el-GR" sz="6600" dirty="0">
                <a:solidFill>
                  <a:schemeClr val="bg2"/>
                </a:solidFill>
                <a:latin typeface="Roboto"/>
                <a:cs typeface="Roboto"/>
              </a:rPr>
              <a:t>… και να επιλέξει το ίδρυμά του στην λίστα που εμφανίζεται:</a:t>
            </a:r>
            <a:endParaRPr lang="en-US" sz="6600" dirty="0">
              <a:solidFill>
                <a:schemeClr val="bg2"/>
              </a:solidFill>
              <a:latin typeface="Roboto"/>
              <a:cs typeface="Roboto"/>
            </a:endParaRPr>
          </a:p>
        </p:txBody>
      </p:sp>
      <p:pic>
        <p:nvPicPr>
          <p:cNvPr id="4" name="Picture 3">
            <a:extLst>
              <a:ext uri="{FF2B5EF4-FFF2-40B4-BE49-F238E27FC236}">
                <a16:creationId xmlns:a16="http://schemas.microsoft.com/office/drawing/2014/main" id="{E7B1E1B6-323F-BB49-BD3E-465FB7D7AA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32183" y="2250831"/>
            <a:ext cx="13732371" cy="3265938"/>
          </a:xfrm>
          <a:prstGeom prst="rect">
            <a:avLst/>
          </a:prstGeom>
        </p:spPr>
      </p:pic>
      <p:sp>
        <p:nvSpPr>
          <p:cNvPr id="5" name="Down Arrow 4">
            <a:extLst>
              <a:ext uri="{FF2B5EF4-FFF2-40B4-BE49-F238E27FC236}">
                <a16:creationId xmlns:a16="http://schemas.microsoft.com/office/drawing/2014/main" id="{79A6E604-E6C2-804C-9631-0D2648CA11E7}"/>
              </a:ext>
            </a:extLst>
          </p:cNvPr>
          <p:cNvSpPr/>
          <p:nvPr/>
        </p:nvSpPr>
        <p:spPr>
          <a:xfrm rot="5400000">
            <a:off x="6442669" y="4738214"/>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5">
            <a:extLst>
              <a:ext uri="{FF2B5EF4-FFF2-40B4-BE49-F238E27FC236}">
                <a16:creationId xmlns:a16="http://schemas.microsoft.com/office/drawing/2014/main" id="{CDA1C113-9ACD-5546-B053-E83463F322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70937" y="6318881"/>
            <a:ext cx="6321555" cy="6467174"/>
          </a:xfrm>
          <a:prstGeom prst="rect">
            <a:avLst/>
          </a:prstGeom>
        </p:spPr>
      </p:pic>
      <p:sp>
        <p:nvSpPr>
          <p:cNvPr id="7" name="Title 1">
            <a:extLst>
              <a:ext uri="{FF2B5EF4-FFF2-40B4-BE49-F238E27FC236}">
                <a16:creationId xmlns:a16="http://schemas.microsoft.com/office/drawing/2014/main" id="{CD160D29-0C4E-D646-BACA-94502450BB43}"/>
              </a:ext>
            </a:extLst>
          </p:cNvPr>
          <p:cNvSpPr txBox="1">
            <a:spLocks/>
          </p:cNvSpPr>
          <p:nvPr/>
        </p:nvSpPr>
        <p:spPr>
          <a:xfrm>
            <a:off x="864334" y="6037385"/>
            <a:ext cx="14281882" cy="7022123"/>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Έπειτα, εμφανίζονται όλα τα σύνολα δεδομένων που έχουν ανέβει από το συγκεκριμένο ίδρυμα. Πατώντας στο κουμπί «Διαχείριση», μεταφέρεται στη σελίδα διαχείρισης του ιδρύματος.</a:t>
            </a:r>
            <a:endParaRPr lang="en-US" sz="6600" dirty="0">
              <a:solidFill>
                <a:schemeClr val="bg2"/>
              </a:solidFill>
              <a:latin typeface="Roboto"/>
              <a:cs typeface="Roboto"/>
            </a:endParaRPr>
          </a:p>
        </p:txBody>
      </p:sp>
      <p:sp>
        <p:nvSpPr>
          <p:cNvPr id="8" name="Down Arrow 7">
            <a:extLst>
              <a:ext uri="{FF2B5EF4-FFF2-40B4-BE49-F238E27FC236}">
                <a16:creationId xmlns:a16="http://schemas.microsoft.com/office/drawing/2014/main" id="{E18CF575-AD25-5644-8459-74C4DE759B4E}"/>
              </a:ext>
            </a:extLst>
          </p:cNvPr>
          <p:cNvSpPr/>
          <p:nvPr/>
        </p:nvSpPr>
        <p:spPr>
          <a:xfrm rot="16200000">
            <a:off x="19631131" y="6860091"/>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Slide Number Placeholder 10">
            <a:extLst>
              <a:ext uri="{FF2B5EF4-FFF2-40B4-BE49-F238E27FC236}">
                <a16:creationId xmlns:a16="http://schemas.microsoft.com/office/drawing/2014/main" id="{B11CAEA3-3A87-2F44-881B-43A8AFEDF5E6}"/>
              </a:ext>
            </a:extLst>
          </p:cNvPr>
          <p:cNvSpPr>
            <a:spLocks noGrp="1"/>
          </p:cNvSpPr>
          <p:nvPr>
            <p:ph type="sldNum" sz="quarter" idx="2"/>
          </p:nvPr>
        </p:nvSpPr>
        <p:spPr/>
        <p:txBody>
          <a:bodyPr/>
          <a:lstStyle/>
          <a:p>
            <a:fld id="{86CB4B4D-7CA3-9044-876B-883B54F8677D}" type="slidenum">
              <a:rPr lang="en-GR" smtClean="0"/>
              <a:pPr/>
              <a:t>62</a:t>
            </a:fld>
            <a:endParaRPr lang="en-GR" dirty="0"/>
          </a:p>
        </p:txBody>
      </p:sp>
    </p:spTree>
    <p:extLst>
      <p:ext uri="{BB962C8B-B14F-4D97-AF65-F5344CB8AC3E}">
        <p14:creationId xmlns:p14="http://schemas.microsoft.com/office/powerpoint/2010/main" val="545135796"/>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893" y="3540369"/>
            <a:ext cx="12925182" cy="6635262"/>
          </a:xfrm>
          <a:noFill/>
        </p:spPr>
        <p:txBody>
          <a:bodyPr>
            <a:normAutofit/>
          </a:bodyPr>
          <a:lstStyle/>
          <a:p>
            <a:pPr algn="l"/>
            <a:r>
              <a:rPr lang="el-GR" sz="6600" dirty="0">
                <a:solidFill>
                  <a:schemeClr val="bg2"/>
                </a:solidFill>
                <a:latin typeface="Roboto"/>
                <a:cs typeface="Roboto"/>
              </a:rPr>
              <a:t>Στην καρτέλα «ΜΕΛΗ», ο διαχειριστής μπορεί να διαγράψει όποιον χρήστη επιθυμεί από το ίδρυμα, ή να αλλάξει τα δικαιώματά του, επιλέγοντας το εικονίδιο επεξεργασίας μέλους.</a:t>
            </a:r>
            <a:endParaRPr lang="en-US" sz="6600" dirty="0">
              <a:solidFill>
                <a:schemeClr val="bg2"/>
              </a:solidFill>
              <a:latin typeface="Roboto"/>
              <a:cs typeface="Roboto"/>
            </a:endParaRPr>
          </a:p>
        </p:txBody>
      </p:sp>
      <p:pic>
        <p:nvPicPr>
          <p:cNvPr id="9" name="Picture 8">
            <a:extLst>
              <a:ext uri="{FF2B5EF4-FFF2-40B4-BE49-F238E27FC236}">
                <a16:creationId xmlns:a16="http://schemas.microsoft.com/office/drawing/2014/main" id="{8B26A8AA-1EFD-1A4C-BB73-639DD68166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098687" y="2485293"/>
            <a:ext cx="9466699" cy="9247765"/>
          </a:xfrm>
          <a:prstGeom prst="rect">
            <a:avLst/>
          </a:prstGeom>
        </p:spPr>
      </p:pic>
      <p:sp>
        <p:nvSpPr>
          <p:cNvPr id="7" name="Down Arrow 6">
            <a:extLst>
              <a:ext uri="{FF2B5EF4-FFF2-40B4-BE49-F238E27FC236}">
                <a16:creationId xmlns:a16="http://schemas.microsoft.com/office/drawing/2014/main" id="{8E377D4F-5AD7-524F-A130-126326F87741}"/>
              </a:ext>
            </a:extLst>
          </p:cNvPr>
          <p:cNvSpPr/>
          <p:nvPr/>
        </p:nvSpPr>
        <p:spPr>
          <a:xfrm>
            <a:off x="21382892" y="3071447"/>
            <a:ext cx="515143" cy="591546"/>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Title 1">
            <a:extLst>
              <a:ext uri="{FF2B5EF4-FFF2-40B4-BE49-F238E27FC236}">
                <a16:creationId xmlns:a16="http://schemas.microsoft.com/office/drawing/2014/main" id="{A6C2CA42-C3B0-8848-89A7-4FDA86F5F4CD}"/>
              </a:ext>
            </a:extLst>
          </p:cNvPr>
          <p:cNvSpPr txBox="1">
            <a:spLocks/>
          </p:cNvSpPr>
          <p:nvPr/>
        </p:nvSpPr>
        <p:spPr>
          <a:xfrm>
            <a:off x="298449" y="207433"/>
            <a:ext cx="23787100" cy="1096433"/>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r>
              <a:rPr lang="el-GR" sz="6600" dirty="0">
                <a:solidFill>
                  <a:schemeClr val="bg2"/>
                </a:solidFill>
                <a:latin typeface="Roboto"/>
                <a:cs typeface="Roboto"/>
              </a:rPr>
              <a:t>Σελίδα Διαχείρισης Ιδρύματος (ΜΕΛΗ)</a:t>
            </a:r>
            <a:endParaRPr lang="en-US" sz="6600" dirty="0">
              <a:solidFill>
                <a:schemeClr val="bg2"/>
              </a:solidFill>
              <a:latin typeface="Roboto"/>
              <a:cs typeface="Roboto"/>
            </a:endParaRPr>
          </a:p>
        </p:txBody>
      </p:sp>
      <p:sp>
        <p:nvSpPr>
          <p:cNvPr id="10" name="Down Arrow 9">
            <a:extLst>
              <a:ext uri="{FF2B5EF4-FFF2-40B4-BE49-F238E27FC236}">
                <a16:creationId xmlns:a16="http://schemas.microsoft.com/office/drawing/2014/main" id="{A7BDD6C1-3A09-2A4C-8445-019D5E99D192}"/>
              </a:ext>
            </a:extLst>
          </p:cNvPr>
          <p:cNvSpPr/>
          <p:nvPr/>
        </p:nvSpPr>
        <p:spPr>
          <a:xfrm>
            <a:off x="22367631" y="4724401"/>
            <a:ext cx="515143" cy="591546"/>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Slide Number Placeholder 7">
            <a:extLst>
              <a:ext uri="{FF2B5EF4-FFF2-40B4-BE49-F238E27FC236}">
                <a16:creationId xmlns:a16="http://schemas.microsoft.com/office/drawing/2014/main" id="{532E3F9F-57D5-4148-B20F-678C54C35126}"/>
              </a:ext>
            </a:extLst>
          </p:cNvPr>
          <p:cNvSpPr>
            <a:spLocks noGrp="1"/>
          </p:cNvSpPr>
          <p:nvPr>
            <p:ph type="sldNum" sz="quarter" idx="2"/>
          </p:nvPr>
        </p:nvSpPr>
        <p:spPr/>
        <p:txBody>
          <a:bodyPr/>
          <a:lstStyle/>
          <a:p>
            <a:fld id="{86CB4B4D-7CA3-9044-876B-883B54F8677D}" type="slidenum">
              <a:rPr lang="en-GR" smtClean="0"/>
              <a:pPr/>
              <a:t>63</a:t>
            </a:fld>
            <a:endParaRPr lang="en-GR" dirty="0"/>
          </a:p>
        </p:txBody>
      </p:sp>
    </p:spTree>
    <p:extLst>
      <p:ext uri="{BB962C8B-B14F-4D97-AF65-F5344CB8AC3E}">
        <p14:creationId xmlns:p14="http://schemas.microsoft.com/office/powerpoint/2010/main" val="4026868072"/>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131" y="424729"/>
            <a:ext cx="23405611" cy="2231107"/>
          </a:xfrm>
          <a:noFill/>
        </p:spPr>
        <p:txBody>
          <a:bodyPr>
            <a:normAutofit/>
          </a:bodyPr>
          <a:lstStyle/>
          <a:p>
            <a:pPr algn="l"/>
            <a:r>
              <a:rPr lang="el-GR" sz="6600" dirty="0">
                <a:solidFill>
                  <a:schemeClr val="bg2"/>
                </a:solidFill>
                <a:latin typeface="Roboto"/>
                <a:cs typeface="Roboto"/>
              </a:rPr>
              <a:t>Κατά την επεξεργασία μέλους, ο διαχειριστής μπορεί να ορίσει το χρήστη ως διαχειριστή, συντάκτη, ή απλό μέλος. </a:t>
            </a:r>
            <a:endParaRPr lang="en-US" sz="6600" dirty="0">
              <a:solidFill>
                <a:schemeClr val="bg2"/>
              </a:solidFill>
              <a:latin typeface="Roboto"/>
              <a:cs typeface="Roboto"/>
            </a:endParaRPr>
          </a:p>
        </p:txBody>
      </p:sp>
      <p:sp>
        <p:nvSpPr>
          <p:cNvPr id="6" name="Title 1">
            <a:extLst>
              <a:ext uri="{FF2B5EF4-FFF2-40B4-BE49-F238E27FC236}">
                <a16:creationId xmlns:a16="http://schemas.microsoft.com/office/drawing/2014/main" id="{51D43A33-E21C-E34D-AFCF-5478FCECE882}"/>
              </a:ext>
            </a:extLst>
          </p:cNvPr>
          <p:cNvSpPr txBox="1">
            <a:spLocks/>
          </p:cNvSpPr>
          <p:nvPr/>
        </p:nvSpPr>
        <p:spPr>
          <a:xfrm>
            <a:off x="864331" y="10776207"/>
            <a:ext cx="23405611" cy="1697148"/>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0000" lnSpcReduction="2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Τέλος, επιλέγοντας «Ενημέρωση Μέλους», αποθηκεύονται οι νέες επιλογές για το συγκεκριμένο μέλος:</a:t>
            </a:r>
            <a:endParaRPr lang="en-US" sz="6600" dirty="0">
              <a:solidFill>
                <a:schemeClr val="bg2"/>
              </a:solidFill>
              <a:latin typeface="Roboto"/>
              <a:cs typeface="Roboto"/>
            </a:endParaRPr>
          </a:p>
        </p:txBody>
      </p:sp>
      <p:pic>
        <p:nvPicPr>
          <p:cNvPr id="8" name="Picture 7">
            <a:extLst>
              <a:ext uri="{FF2B5EF4-FFF2-40B4-BE49-F238E27FC236}">
                <a16:creationId xmlns:a16="http://schemas.microsoft.com/office/drawing/2014/main" id="{C0A9A796-95F5-F64D-A9A6-5E0A6B11D90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055969" y="12031378"/>
            <a:ext cx="8071494" cy="1130939"/>
          </a:xfrm>
          <a:prstGeom prst="rect">
            <a:avLst/>
          </a:prstGeom>
        </p:spPr>
      </p:pic>
      <p:sp>
        <p:nvSpPr>
          <p:cNvPr id="9" name="Down Arrow 8">
            <a:extLst>
              <a:ext uri="{FF2B5EF4-FFF2-40B4-BE49-F238E27FC236}">
                <a16:creationId xmlns:a16="http://schemas.microsoft.com/office/drawing/2014/main" id="{867D3D46-1E8E-DF41-B0E1-B038302B0D29}"/>
              </a:ext>
            </a:extLst>
          </p:cNvPr>
          <p:cNvSpPr/>
          <p:nvPr/>
        </p:nvSpPr>
        <p:spPr>
          <a:xfrm>
            <a:off x="20263473" y="11586044"/>
            <a:ext cx="439481" cy="698859"/>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3" name="Group 2">
            <a:extLst>
              <a:ext uri="{FF2B5EF4-FFF2-40B4-BE49-F238E27FC236}">
                <a16:creationId xmlns:a16="http://schemas.microsoft.com/office/drawing/2014/main" id="{C6287AB3-F0F9-4DB7-8A96-D8253F72DE8D}"/>
              </a:ext>
            </a:extLst>
          </p:cNvPr>
          <p:cNvGrpSpPr/>
          <p:nvPr/>
        </p:nvGrpSpPr>
        <p:grpSpPr>
          <a:xfrm>
            <a:off x="12192000" y="3906967"/>
            <a:ext cx="11270855" cy="6464321"/>
            <a:chOff x="9432099" y="3866552"/>
            <a:chExt cx="11270855" cy="6464321"/>
          </a:xfrm>
        </p:grpSpPr>
        <p:pic>
          <p:nvPicPr>
            <p:cNvPr id="4" name="Picture 3">
              <a:extLst>
                <a:ext uri="{FF2B5EF4-FFF2-40B4-BE49-F238E27FC236}">
                  <a16:creationId xmlns:a16="http://schemas.microsoft.com/office/drawing/2014/main" id="{E7B1E1B6-323F-BB49-BD3E-465FB7D7AA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32099" y="3866552"/>
              <a:ext cx="11270855" cy="6464321"/>
            </a:xfrm>
            <a:prstGeom prst="rect">
              <a:avLst/>
            </a:prstGeom>
          </p:spPr>
        </p:pic>
        <p:pic>
          <p:nvPicPr>
            <p:cNvPr id="11" name="Picture 10">
              <a:extLst>
                <a:ext uri="{FF2B5EF4-FFF2-40B4-BE49-F238E27FC236}">
                  <a16:creationId xmlns:a16="http://schemas.microsoft.com/office/drawing/2014/main" id="{2B656F36-5430-8746-B04F-0CB0A2DB97D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a:stretch/>
          </p:blipFill>
          <p:spPr>
            <a:xfrm>
              <a:off x="12875326" y="7382494"/>
              <a:ext cx="925285" cy="304800"/>
            </a:xfrm>
            <a:prstGeom prst="rect">
              <a:avLst/>
            </a:prstGeom>
          </p:spPr>
        </p:pic>
      </p:grpSp>
      <p:sp>
        <p:nvSpPr>
          <p:cNvPr id="13" name="Slide Number Placeholder 12">
            <a:extLst>
              <a:ext uri="{FF2B5EF4-FFF2-40B4-BE49-F238E27FC236}">
                <a16:creationId xmlns:a16="http://schemas.microsoft.com/office/drawing/2014/main" id="{E932CCAD-26CE-6A4D-8A93-D470C6A886E0}"/>
              </a:ext>
            </a:extLst>
          </p:cNvPr>
          <p:cNvSpPr>
            <a:spLocks noGrp="1"/>
          </p:cNvSpPr>
          <p:nvPr>
            <p:ph type="sldNum" sz="quarter" idx="2"/>
          </p:nvPr>
        </p:nvSpPr>
        <p:spPr/>
        <p:txBody>
          <a:bodyPr/>
          <a:lstStyle/>
          <a:p>
            <a:fld id="{86CB4B4D-7CA3-9044-876B-883B54F8677D}" type="slidenum">
              <a:rPr lang="en-GR" smtClean="0"/>
              <a:pPr/>
              <a:t>64</a:t>
            </a:fld>
            <a:endParaRPr lang="en-GR" dirty="0"/>
          </a:p>
        </p:txBody>
      </p:sp>
      <p:sp>
        <p:nvSpPr>
          <p:cNvPr id="5" name="Down Arrow 4">
            <a:extLst>
              <a:ext uri="{FF2B5EF4-FFF2-40B4-BE49-F238E27FC236}">
                <a16:creationId xmlns:a16="http://schemas.microsoft.com/office/drawing/2014/main" id="{79A6E604-E6C2-804C-9631-0D2648CA11E7}"/>
              </a:ext>
            </a:extLst>
          </p:cNvPr>
          <p:cNvSpPr/>
          <p:nvPr/>
        </p:nvSpPr>
        <p:spPr>
          <a:xfrm rot="5400000">
            <a:off x="23081222" y="8126267"/>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Title 1">
            <a:extLst>
              <a:ext uri="{FF2B5EF4-FFF2-40B4-BE49-F238E27FC236}">
                <a16:creationId xmlns:a16="http://schemas.microsoft.com/office/drawing/2014/main" id="{C0E361EB-9399-A241-852C-44FEEAE40C97}"/>
              </a:ext>
            </a:extLst>
          </p:cNvPr>
          <p:cNvSpPr txBox="1">
            <a:spLocks/>
          </p:cNvSpPr>
          <p:nvPr/>
        </p:nvSpPr>
        <p:spPr>
          <a:xfrm>
            <a:off x="629002" y="3229337"/>
            <a:ext cx="11270855" cy="7349924"/>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70000" lnSpcReduction="2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857250" indent="-857250" algn="l" hangingPunct="1">
              <a:buFont typeface="Arial" panose="020B0604020202020204" pitchFamily="34" charset="0"/>
              <a:buChar char="•"/>
            </a:pPr>
            <a:r>
              <a:rPr lang="el-GR" sz="6000" b="1" dirty="0">
                <a:solidFill>
                  <a:schemeClr val="bg2"/>
                </a:solidFill>
                <a:latin typeface="Roboto"/>
                <a:cs typeface="Roboto"/>
              </a:rPr>
              <a:t>Μέλος</a:t>
            </a:r>
            <a:r>
              <a:rPr lang="el-GR" sz="6000" dirty="0">
                <a:solidFill>
                  <a:schemeClr val="bg2"/>
                </a:solidFill>
                <a:latin typeface="Roboto"/>
                <a:cs typeface="Roboto"/>
              </a:rPr>
              <a:t>: Μπορεί να ανεβάσει σύνολα δεδομένων προς δημοσίευση, δεν μπορεί όμως να τα διαχειριστεί (διαγραφή, ορισμός ως δημόσια ή ιδιωτικά).</a:t>
            </a:r>
          </a:p>
          <a:p>
            <a:pPr marL="857250" indent="-857250" algn="l" hangingPunct="1">
              <a:buFont typeface="Arial" panose="020B0604020202020204" pitchFamily="34" charset="0"/>
              <a:buChar char="•"/>
            </a:pPr>
            <a:r>
              <a:rPr lang="el-GR" sz="6000" b="1" dirty="0">
                <a:solidFill>
                  <a:schemeClr val="bg2"/>
                </a:solidFill>
                <a:latin typeface="Roboto"/>
                <a:cs typeface="Roboto"/>
              </a:rPr>
              <a:t>Συντάκτης</a:t>
            </a:r>
            <a:r>
              <a:rPr lang="el-GR" sz="6000" dirty="0">
                <a:solidFill>
                  <a:schemeClr val="bg2"/>
                </a:solidFill>
                <a:latin typeface="Roboto"/>
                <a:cs typeface="Roboto"/>
              </a:rPr>
              <a:t>: Μπορεί επιπλέον να διαχειριστεί τα σύνολα δεδομένων που έχουν ανέβει από χρήστες του ιδρύματος.</a:t>
            </a:r>
          </a:p>
          <a:p>
            <a:pPr marL="857250" indent="-857250" algn="l" hangingPunct="1">
              <a:buFont typeface="Arial" panose="020B0604020202020204" pitchFamily="34" charset="0"/>
              <a:buChar char="•"/>
            </a:pPr>
            <a:r>
              <a:rPr lang="el-GR" sz="6000" b="1" dirty="0">
                <a:solidFill>
                  <a:schemeClr val="bg2"/>
                </a:solidFill>
                <a:latin typeface="Roboto"/>
                <a:cs typeface="Roboto"/>
              </a:rPr>
              <a:t>Διαχειριστής</a:t>
            </a:r>
            <a:r>
              <a:rPr lang="el-GR" sz="6000" dirty="0">
                <a:solidFill>
                  <a:schemeClr val="bg2"/>
                </a:solidFill>
                <a:latin typeface="Roboto"/>
                <a:cs typeface="Roboto"/>
              </a:rPr>
              <a:t>: Μπορεί επιπλέον να διαχειριστεί τους χρήστες του ιδρύματος (ορισμός ως «Μέλος», «Συντάκτη», ή «Διαχειριστή»).</a:t>
            </a:r>
            <a:endParaRPr lang="en-US" sz="6000" b="1" dirty="0">
              <a:solidFill>
                <a:schemeClr val="bg2"/>
              </a:solidFill>
              <a:latin typeface="Roboto"/>
              <a:cs typeface="Roboto"/>
            </a:endParaRPr>
          </a:p>
        </p:txBody>
      </p:sp>
    </p:spTree>
    <p:extLst>
      <p:ext uri="{BB962C8B-B14F-4D97-AF65-F5344CB8AC3E}">
        <p14:creationId xmlns:p14="http://schemas.microsoft.com/office/powerpoint/2010/main" val="687736434"/>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3697D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6985" y="4533900"/>
            <a:ext cx="21644708" cy="4648200"/>
          </a:xfrm>
          <a:solidFill>
            <a:srgbClr val="3697D9"/>
          </a:solidFill>
        </p:spPr>
        <p:txBody>
          <a:bodyPr>
            <a:normAutofit/>
          </a:bodyPr>
          <a:lstStyle/>
          <a:p>
            <a:r>
              <a:rPr lang="el-GR" dirty="0">
                <a:solidFill>
                  <a:schemeClr val="bg2"/>
                </a:solidFill>
                <a:latin typeface="Roboto"/>
                <a:cs typeface="Roboto"/>
              </a:rPr>
              <a:t>Τροποποίηση Στοιχείων Ιδρύματος</a:t>
            </a:r>
            <a:endParaRPr lang="en-US" dirty="0">
              <a:solidFill>
                <a:schemeClr val="bg2"/>
              </a:solidFill>
              <a:latin typeface="Roboto"/>
              <a:cs typeface="Roboto"/>
            </a:endParaRPr>
          </a:p>
        </p:txBody>
      </p:sp>
      <p:sp>
        <p:nvSpPr>
          <p:cNvPr id="6" name="Slide Number Placeholder 5">
            <a:extLst>
              <a:ext uri="{FF2B5EF4-FFF2-40B4-BE49-F238E27FC236}">
                <a16:creationId xmlns:a16="http://schemas.microsoft.com/office/drawing/2014/main" id="{D7951003-B1BC-C24D-BCEE-2567B0C86F6A}"/>
              </a:ext>
            </a:extLst>
          </p:cNvPr>
          <p:cNvSpPr>
            <a:spLocks noGrp="1"/>
          </p:cNvSpPr>
          <p:nvPr>
            <p:ph type="sldNum" sz="quarter" idx="2"/>
          </p:nvPr>
        </p:nvSpPr>
        <p:spPr/>
        <p:txBody>
          <a:bodyPr/>
          <a:lstStyle/>
          <a:p>
            <a:fld id="{86CB4B4D-7CA3-9044-876B-883B54F8677D}" type="slidenum">
              <a:rPr lang="en-GR" smtClean="0"/>
              <a:pPr/>
              <a:t>65</a:t>
            </a:fld>
            <a:endParaRPr lang="en-GR" dirty="0"/>
          </a:p>
        </p:txBody>
      </p:sp>
    </p:spTree>
    <p:extLst>
      <p:ext uri="{BB962C8B-B14F-4D97-AF65-F5344CB8AC3E}">
        <p14:creationId xmlns:p14="http://schemas.microsoft.com/office/powerpoint/2010/main" val="3195702475"/>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8449" y="1781907"/>
            <a:ext cx="12292135" cy="8487507"/>
          </a:xfrm>
          <a:noFill/>
        </p:spPr>
        <p:txBody>
          <a:bodyPr>
            <a:normAutofit/>
          </a:bodyPr>
          <a:lstStyle/>
          <a:p>
            <a:pPr algn="l"/>
            <a:r>
              <a:rPr lang="el-GR" sz="6600" dirty="0">
                <a:solidFill>
                  <a:schemeClr val="bg2"/>
                </a:solidFill>
                <a:latin typeface="Roboto"/>
                <a:cs typeface="Roboto"/>
              </a:rPr>
              <a:t>Στην καρτέλα «ΕΠΕΞΕΡΓΑΣΙΑ», ο διαχειριστής μπορεί να αλλάξει τα στοιχεία του ιδρύματος. Αφού πατήσει στο κουμπί «ΑΠΟΘΗΚΕΥΣΗ ΙΔΡΥΜΑΤΟΣ», τα στοιχεία ενημερώνονται:  </a:t>
            </a:r>
            <a:endParaRPr lang="en-US" sz="6600" dirty="0">
              <a:solidFill>
                <a:schemeClr val="bg2"/>
              </a:solidFill>
              <a:latin typeface="Roboto"/>
              <a:cs typeface="Roboto"/>
            </a:endParaRPr>
          </a:p>
        </p:txBody>
      </p:sp>
      <p:pic>
        <p:nvPicPr>
          <p:cNvPr id="9" name="Picture 8">
            <a:extLst>
              <a:ext uri="{FF2B5EF4-FFF2-40B4-BE49-F238E27FC236}">
                <a16:creationId xmlns:a16="http://schemas.microsoft.com/office/drawing/2014/main" id="{8B26A8AA-1EFD-1A4C-BB73-639DD68166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938102" y="1640699"/>
            <a:ext cx="9466699" cy="11711660"/>
          </a:xfrm>
          <a:prstGeom prst="rect">
            <a:avLst/>
          </a:prstGeom>
        </p:spPr>
      </p:pic>
      <p:sp>
        <p:nvSpPr>
          <p:cNvPr id="7" name="Down Arrow 6">
            <a:extLst>
              <a:ext uri="{FF2B5EF4-FFF2-40B4-BE49-F238E27FC236}">
                <a16:creationId xmlns:a16="http://schemas.microsoft.com/office/drawing/2014/main" id="{8E377D4F-5AD7-524F-A130-126326F87741}"/>
              </a:ext>
            </a:extLst>
          </p:cNvPr>
          <p:cNvSpPr/>
          <p:nvPr/>
        </p:nvSpPr>
        <p:spPr>
          <a:xfrm>
            <a:off x="16764000" y="2250831"/>
            <a:ext cx="515143" cy="591546"/>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Title 1">
            <a:extLst>
              <a:ext uri="{FF2B5EF4-FFF2-40B4-BE49-F238E27FC236}">
                <a16:creationId xmlns:a16="http://schemas.microsoft.com/office/drawing/2014/main" id="{A6C2CA42-C3B0-8848-89A7-4FDA86F5F4CD}"/>
              </a:ext>
            </a:extLst>
          </p:cNvPr>
          <p:cNvSpPr txBox="1">
            <a:spLocks/>
          </p:cNvSpPr>
          <p:nvPr/>
        </p:nvSpPr>
        <p:spPr>
          <a:xfrm>
            <a:off x="298449" y="207433"/>
            <a:ext cx="23787100" cy="1096433"/>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r>
              <a:rPr lang="el-GR" sz="6600" dirty="0">
                <a:solidFill>
                  <a:schemeClr val="bg2"/>
                </a:solidFill>
                <a:latin typeface="Roboto"/>
                <a:cs typeface="Roboto"/>
              </a:rPr>
              <a:t>Σελίδα Διαχείρισης Ιδρύματος (ΕΠΕΞΕΡΓΑΣΙΑ)</a:t>
            </a:r>
            <a:endParaRPr lang="en-US" sz="6600" dirty="0">
              <a:solidFill>
                <a:schemeClr val="bg2"/>
              </a:solidFill>
              <a:latin typeface="Roboto"/>
              <a:cs typeface="Roboto"/>
            </a:endParaRPr>
          </a:p>
        </p:txBody>
      </p:sp>
      <p:pic>
        <p:nvPicPr>
          <p:cNvPr id="8" name="Picture 7">
            <a:extLst>
              <a:ext uri="{FF2B5EF4-FFF2-40B4-BE49-F238E27FC236}">
                <a16:creationId xmlns:a16="http://schemas.microsoft.com/office/drawing/2014/main" id="{96E298D9-3AF6-F24D-8884-FFF91B4816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60171" y="10057020"/>
            <a:ext cx="7436505" cy="2115954"/>
          </a:xfrm>
          <a:prstGeom prst="rect">
            <a:avLst/>
          </a:prstGeom>
        </p:spPr>
      </p:pic>
      <p:sp>
        <p:nvSpPr>
          <p:cNvPr id="10" name="Slide Number Placeholder 9">
            <a:extLst>
              <a:ext uri="{FF2B5EF4-FFF2-40B4-BE49-F238E27FC236}">
                <a16:creationId xmlns:a16="http://schemas.microsoft.com/office/drawing/2014/main" id="{2DF3E98E-C7D8-D84B-82A3-E44F41446660}"/>
              </a:ext>
            </a:extLst>
          </p:cNvPr>
          <p:cNvSpPr>
            <a:spLocks noGrp="1"/>
          </p:cNvSpPr>
          <p:nvPr>
            <p:ph type="sldNum" sz="quarter" idx="2"/>
          </p:nvPr>
        </p:nvSpPr>
        <p:spPr/>
        <p:txBody>
          <a:bodyPr/>
          <a:lstStyle/>
          <a:p>
            <a:fld id="{86CB4B4D-7CA3-9044-876B-883B54F8677D}" type="slidenum">
              <a:rPr lang="en-GR" smtClean="0"/>
              <a:pPr/>
              <a:t>66</a:t>
            </a:fld>
            <a:endParaRPr lang="en-GR" dirty="0"/>
          </a:p>
        </p:txBody>
      </p:sp>
    </p:spTree>
    <p:extLst>
      <p:ext uri="{BB962C8B-B14F-4D97-AF65-F5344CB8AC3E}">
        <p14:creationId xmlns:p14="http://schemas.microsoft.com/office/powerpoint/2010/main" val="3767395763"/>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3697D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6985" y="4533900"/>
            <a:ext cx="21644708" cy="4648200"/>
          </a:xfrm>
          <a:solidFill>
            <a:srgbClr val="3697D9"/>
          </a:solidFill>
        </p:spPr>
        <p:txBody>
          <a:bodyPr>
            <a:normAutofit/>
          </a:bodyPr>
          <a:lstStyle/>
          <a:p>
            <a:r>
              <a:rPr lang="el-GR" dirty="0">
                <a:solidFill>
                  <a:schemeClr val="bg2"/>
                </a:solidFill>
                <a:latin typeface="Roboto"/>
                <a:cs typeface="Roboto"/>
              </a:rPr>
              <a:t>Διαχείριση Συνόλων Δεδομένων Ιδρύματος</a:t>
            </a:r>
            <a:endParaRPr lang="en-US" dirty="0">
              <a:solidFill>
                <a:schemeClr val="bg2"/>
              </a:solidFill>
              <a:latin typeface="Roboto"/>
              <a:cs typeface="Roboto"/>
            </a:endParaRPr>
          </a:p>
        </p:txBody>
      </p:sp>
      <p:sp>
        <p:nvSpPr>
          <p:cNvPr id="6" name="Slide Number Placeholder 5">
            <a:extLst>
              <a:ext uri="{FF2B5EF4-FFF2-40B4-BE49-F238E27FC236}">
                <a16:creationId xmlns:a16="http://schemas.microsoft.com/office/drawing/2014/main" id="{D7951003-B1BC-C24D-BCEE-2567B0C86F6A}"/>
              </a:ext>
            </a:extLst>
          </p:cNvPr>
          <p:cNvSpPr>
            <a:spLocks noGrp="1"/>
          </p:cNvSpPr>
          <p:nvPr>
            <p:ph type="sldNum" sz="quarter" idx="2"/>
          </p:nvPr>
        </p:nvSpPr>
        <p:spPr/>
        <p:txBody>
          <a:bodyPr/>
          <a:lstStyle/>
          <a:p>
            <a:fld id="{86CB4B4D-7CA3-9044-876B-883B54F8677D}" type="slidenum">
              <a:rPr lang="en-GR" smtClean="0"/>
              <a:pPr/>
              <a:t>67</a:t>
            </a:fld>
            <a:endParaRPr lang="en-GR" dirty="0"/>
          </a:p>
        </p:txBody>
      </p:sp>
    </p:spTree>
    <p:extLst>
      <p:ext uri="{BB962C8B-B14F-4D97-AF65-F5344CB8AC3E}">
        <p14:creationId xmlns:p14="http://schemas.microsoft.com/office/powerpoint/2010/main" val="1800745145"/>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9CA848D-BB36-FE45-A54B-CCD8C6DD7506}"/>
              </a:ext>
            </a:extLst>
          </p:cNvPr>
          <p:cNvSpPr txBox="1">
            <a:spLocks/>
          </p:cNvSpPr>
          <p:nvPr/>
        </p:nvSpPr>
        <p:spPr>
          <a:xfrm>
            <a:off x="901639" y="480847"/>
            <a:ext cx="22317176" cy="11823042"/>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Την πρώτη φορά που κάποιος χρήστης που ανήκει σε έναν οργανισμό εισάγει ένα νέο σύνολο δεδομένων στο </a:t>
            </a:r>
            <a:r>
              <a:rPr lang="en-US" sz="6600" dirty="0">
                <a:solidFill>
                  <a:schemeClr val="bg2"/>
                </a:solidFill>
                <a:latin typeface="Roboto"/>
                <a:cs typeface="Roboto"/>
              </a:rPr>
              <a:t>HEAL-Link, </a:t>
            </a:r>
            <a:r>
              <a:rPr lang="el-GR" sz="6600" dirty="0">
                <a:solidFill>
                  <a:schemeClr val="bg2"/>
                </a:solidFill>
                <a:latin typeface="Roboto"/>
                <a:cs typeface="Roboto"/>
              </a:rPr>
              <a:t>αυτό τίθεται αυτομάτως «</a:t>
            </a:r>
            <a:r>
              <a:rPr lang="el-GR" sz="6600" b="1" dirty="0">
                <a:solidFill>
                  <a:schemeClr val="bg2"/>
                </a:solidFill>
                <a:latin typeface="Roboto"/>
                <a:cs typeface="Roboto"/>
              </a:rPr>
              <a:t>Ιδιωτικό</a:t>
            </a:r>
            <a:r>
              <a:rPr lang="el-GR" sz="6600" dirty="0">
                <a:solidFill>
                  <a:schemeClr val="bg2"/>
                </a:solidFill>
                <a:latin typeface="Roboto"/>
                <a:cs typeface="Roboto"/>
              </a:rPr>
              <a:t>». Προκειμένου να δημοσιευτεί και να είναι διαθέσιμο προς αναζήτηση από όλους τους χρήστες</a:t>
            </a:r>
            <a:r>
              <a:rPr lang="en-US" sz="6600" dirty="0">
                <a:solidFill>
                  <a:schemeClr val="bg2"/>
                </a:solidFill>
                <a:latin typeface="Roboto"/>
                <a:cs typeface="Roboto"/>
              </a:rPr>
              <a:t> </a:t>
            </a:r>
            <a:r>
              <a:rPr lang="el-GR" sz="6600" dirty="0">
                <a:solidFill>
                  <a:schemeClr val="bg2"/>
                </a:solidFill>
                <a:latin typeface="Roboto"/>
                <a:cs typeface="Roboto"/>
              </a:rPr>
              <a:t>στον κατάλογο, πρέπει κάποιος χρήστης του συγκεκριμένου ιδρύματος με δικαιώματα Διαχειριστή ή Συντάκτη να το κάνει «</a:t>
            </a:r>
            <a:r>
              <a:rPr lang="el-GR" sz="6600" b="1" dirty="0">
                <a:solidFill>
                  <a:schemeClr val="bg2"/>
                </a:solidFill>
                <a:latin typeface="Roboto"/>
                <a:cs typeface="Roboto"/>
              </a:rPr>
              <a:t>Δημόσιο</a:t>
            </a:r>
            <a:r>
              <a:rPr lang="el-GR" sz="6600" dirty="0">
                <a:solidFill>
                  <a:schemeClr val="bg2"/>
                </a:solidFill>
                <a:latin typeface="Roboto"/>
                <a:cs typeface="Roboto"/>
              </a:rPr>
              <a:t>».</a:t>
            </a:r>
            <a:endParaRPr lang="en-US" sz="6600" dirty="0">
              <a:solidFill>
                <a:schemeClr val="bg2"/>
              </a:solidFill>
              <a:latin typeface="Roboto"/>
              <a:cs typeface="Roboto"/>
            </a:endParaRPr>
          </a:p>
        </p:txBody>
      </p:sp>
      <p:sp>
        <p:nvSpPr>
          <p:cNvPr id="8" name="Slide Number Placeholder 7">
            <a:extLst>
              <a:ext uri="{FF2B5EF4-FFF2-40B4-BE49-F238E27FC236}">
                <a16:creationId xmlns:a16="http://schemas.microsoft.com/office/drawing/2014/main" id="{02D3A9CA-8A9D-F64A-A7C4-27D11A6F1F4D}"/>
              </a:ext>
            </a:extLst>
          </p:cNvPr>
          <p:cNvSpPr>
            <a:spLocks noGrp="1"/>
          </p:cNvSpPr>
          <p:nvPr>
            <p:ph type="sldNum" sz="quarter" idx="2"/>
          </p:nvPr>
        </p:nvSpPr>
        <p:spPr/>
        <p:txBody>
          <a:bodyPr/>
          <a:lstStyle/>
          <a:p>
            <a:fld id="{86CB4B4D-7CA3-9044-876B-883B54F8677D}" type="slidenum">
              <a:rPr lang="en-GR" smtClean="0"/>
              <a:pPr/>
              <a:t>68</a:t>
            </a:fld>
            <a:endParaRPr lang="en-GR" dirty="0"/>
          </a:p>
        </p:txBody>
      </p:sp>
    </p:spTree>
    <p:extLst>
      <p:ext uri="{BB962C8B-B14F-4D97-AF65-F5344CB8AC3E}">
        <p14:creationId xmlns:p14="http://schemas.microsoft.com/office/powerpoint/2010/main" val="102250769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6D5A2BC-B4FE-2D4F-AF84-378CEC4E75A5}"/>
              </a:ext>
            </a:extLst>
          </p:cNvPr>
          <p:cNvSpPr txBox="1">
            <a:spLocks/>
          </p:cNvSpPr>
          <p:nvPr/>
        </p:nvSpPr>
        <p:spPr>
          <a:xfrm>
            <a:off x="298449" y="190500"/>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Μπορείτε να πραγματοποιήσετε σύνθετη αναζήτηση πατώντας στο κείμενο «ΣΥΝΘΕΤΗ ΑΝΑΖΗΤΗΣΗ»</a:t>
            </a:r>
            <a:r>
              <a:rPr lang="en-US" sz="6600" dirty="0">
                <a:solidFill>
                  <a:schemeClr val="bg2"/>
                </a:solidFill>
                <a:latin typeface="Roboto"/>
                <a:cs typeface="Roboto"/>
              </a:rPr>
              <a:t>…</a:t>
            </a:r>
          </a:p>
        </p:txBody>
      </p:sp>
      <p:pic>
        <p:nvPicPr>
          <p:cNvPr id="9" name="Picture 8">
            <a:extLst>
              <a:ext uri="{FF2B5EF4-FFF2-40B4-BE49-F238E27FC236}">
                <a16:creationId xmlns:a16="http://schemas.microsoft.com/office/drawing/2014/main" id="{E170D2D5-9B7B-C246-B4E0-B7C37C8522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48315" y="2568462"/>
            <a:ext cx="10637500" cy="1859485"/>
          </a:xfrm>
          <a:prstGeom prst="rect">
            <a:avLst/>
          </a:prstGeom>
        </p:spPr>
      </p:pic>
      <p:sp>
        <p:nvSpPr>
          <p:cNvPr id="11" name="Title 1">
            <a:extLst>
              <a:ext uri="{FF2B5EF4-FFF2-40B4-BE49-F238E27FC236}">
                <a16:creationId xmlns:a16="http://schemas.microsoft.com/office/drawing/2014/main" id="{137326C9-BFE2-AA4B-BA57-0A3B91CF5A00}"/>
              </a:ext>
            </a:extLst>
          </p:cNvPr>
          <p:cNvSpPr txBox="1">
            <a:spLocks/>
          </p:cNvSpPr>
          <p:nvPr/>
        </p:nvSpPr>
        <p:spPr>
          <a:xfrm>
            <a:off x="298449" y="4948622"/>
            <a:ext cx="13525127" cy="8050202"/>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n-US" sz="6600" dirty="0">
                <a:solidFill>
                  <a:schemeClr val="bg2"/>
                </a:solidFill>
                <a:latin typeface="Roboto"/>
                <a:cs typeface="Roboto"/>
              </a:rPr>
              <a:t>…</a:t>
            </a:r>
            <a:r>
              <a:rPr lang="el-GR" sz="6600" dirty="0">
                <a:solidFill>
                  <a:schemeClr val="bg2"/>
                </a:solidFill>
                <a:latin typeface="Roboto"/>
                <a:cs typeface="Roboto"/>
              </a:rPr>
              <a:t>και να επιλέξετε ένα, ή περισσότερα από τα φίλτρα που εμφανίζονται στην αντίστοιχη φόρμα:</a:t>
            </a:r>
            <a:endParaRPr lang="en-US" sz="6600" dirty="0">
              <a:solidFill>
                <a:schemeClr val="bg2"/>
              </a:solidFill>
              <a:latin typeface="Roboto"/>
              <a:cs typeface="Roboto"/>
            </a:endParaRPr>
          </a:p>
        </p:txBody>
      </p:sp>
      <p:pic>
        <p:nvPicPr>
          <p:cNvPr id="12" name="Picture 11">
            <a:extLst>
              <a:ext uri="{FF2B5EF4-FFF2-40B4-BE49-F238E27FC236}">
                <a16:creationId xmlns:a16="http://schemas.microsoft.com/office/drawing/2014/main" id="{85A0AF72-EAD8-5C47-8C55-FCC409F2B3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048878" y="4948622"/>
            <a:ext cx="10234664" cy="8162071"/>
          </a:xfrm>
          <a:prstGeom prst="rect">
            <a:avLst/>
          </a:prstGeom>
        </p:spPr>
      </p:pic>
      <p:sp>
        <p:nvSpPr>
          <p:cNvPr id="8" name="Down Arrow 7">
            <a:extLst>
              <a:ext uri="{FF2B5EF4-FFF2-40B4-BE49-F238E27FC236}">
                <a16:creationId xmlns:a16="http://schemas.microsoft.com/office/drawing/2014/main" id="{3D94A7A7-8DCA-F346-B579-860AD3FAC188}"/>
              </a:ext>
            </a:extLst>
          </p:cNvPr>
          <p:cNvSpPr/>
          <p:nvPr/>
        </p:nvSpPr>
        <p:spPr>
          <a:xfrm rot="16200000">
            <a:off x="12204267" y="3556938"/>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Slide Number Placeholder 5">
            <a:extLst>
              <a:ext uri="{FF2B5EF4-FFF2-40B4-BE49-F238E27FC236}">
                <a16:creationId xmlns:a16="http://schemas.microsoft.com/office/drawing/2014/main" id="{5EE6B60A-C509-644F-9044-49C5E3E399ED}"/>
              </a:ext>
            </a:extLst>
          </p:cNvPr>
          <p:cNvSpPr>
            <a:spLocks noGrp="1"/>
          </p:cNvSpPr>
          <p:nvPr>
            <p:ph type="sldNum" sz="quarter" idx="2"/>
          </p:nvPr>
        </p:nvSpPr>
        <p:spPr/>
        <p:txBody>
          <a:bodyPr/>
          <a:lstStyle/>
          <a:p>
            <a:fld id="{86CB4B4D-7CA3-9044-876B-883B54F8677D}" type="slidenum">
              <a:rPr lang="en-GR" smtClean="0"/>
              <a:pPr/>
              <a:t>6</a:t>
            </a:fld>
            <a:endParaRPr lang="en-GR" dirty="0"/>
          </a:p>
        </p:txBody>
      </p:sp>
    </p:spTree>
    <p:extLst>
      <p:ext uri="{BB962C8B-B14F-4D97-AF65-F5344CB8AC3E}">
        <p14:creationId xmlns:p14="http://schemas.microsoft.com/office/powerpoint/2010/main" val="1826786662"/>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8449" y="1781907"/>
            <a:ext cx="12873541" cy="11347939"/>
          </a:xfrm>
          <a:noFill/>
        </p:spPr>
        <p:txBody>
          <a:bodyPr>
            <a:normAutofit/>
          </a:bodyPr>
          <a:lstStyle/>
          <a:p>
            <a:pPr algn="l"/>
            <a:r>
              <a:rPr lang="el-GR" sz="6600" dirty="0">
                <a:solidFill>
                  <a:schemeClr val="bg2"/>
                </a:solidFill>
                <a:latin typeface="Roboto"/>
                <a:cs typeface="Roboto"/>
              </a:rPr>
              <a:t>Στην καρτέλα «ΔΕΔΟΜΕΝΑ», ένας χρήστης με δικαιώματα Διαχειριστή ή Συντάκτη μπορεί να τροποποιήσει τη διαθεσιμότητα («Δημόσιο»/«Ιδιωτικό»), ή να διαγράψει σύνολα δεδομένων από το συγκεκριμένο ίδρυμα. </a:t>
            </a:r>
            <a:endParaRPr lang="en-US" sz="6600" dirty="0">
              <a:solidFill>
                <a:schemeClr val="bg2"/>
              </a:solidFill>
              <a:latin typeface="Roboto"/>
              <a:cs typeface="Roboto"/>
            </a:endParaRPr>
          </a:p>
        </p:txBody>
      </p:sp>
      <p:pic>
        <p:nvPicPr>
          <p:cNvPr id="9" name="Picture 8">
            <a:extLst>
              <a:ext uri="{FF2B5EF4-FFF2-40B4-BE49-F238E27FC236}">
                <a16:creationId xmlns:a16="http://schemas.microsoft.com/office/drawing/2014/main" id="{8B26A8AA-1EFD-1A4C-BB73-639DD68166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911265" y="4020110"/>
            <a:ext cx="9466699" cy="6734404"/>
          </a:xfrm>
          <a:prstGeom prst="rect">
            <a:avLst/>
          </a:prstGeom>
        </p:spPr>
      </p:pic>
      <p:sp>
        <p:nvSpPr>
          <p:cNvPr id="7" name="Down Arrow 6">
            <a:extLst>
              <a:ext uri="{FF2B5EF4-FFF2-40B4-BE49-F238E27FC236}">
                <a16:creationId xmlns:a16="http://schemas.microsoft.com/office/drawing/2014/main" id="{8E377D4F-5AD7-524F-A130-126326F87741}"/>
              </a:ext>
            </a:extLst>
          </p:cNvPr>
          <p:cNvSpPr/>
          <p:nvPr/>
        </p:nvSpPr>
        <p:spPr>
          <a:xfrm>
            <a:off x="19694917" y="4767583"/>
            <a:ext cx="515143" cy="591546"/>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Title 1">
            <a:extLst>
              <a:ext uri="{FF2B5EF4-FFF2-40B4-BE49-F238E27FC236}">
                <a16:creationId xmlns:a16="http://schemas.microsoft.com/office/drawing/2014/main" id="{A6C2CA42-C3B0-8848-89A7-4FDA86F5F4CD}"/>
              </a:ext>
            </a:extLst>
          </p:cNvPr>
          <p:cNvSpPr txBox="1">
            <a:spLocks/>
          </p:cNvSpPr>
          <p:nvPr/>
        </p:nvSpPr>
        <p:spPr>
          <a:xfrm>
            <a:off x="298449" y="207433"/>
            <a:ext cx="23787100" cy="1096433"/>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r>
              <a:rPr lang="el-GR" sz="6600" dirty="0">
                <a:solidFill>
                  <a:schemeClr val="bg2"/>
                </a:solidFill>
                <a:latin typeface="Roboto"/>
                <a:cs typeface="Roboto"/>
              </a:rPr>
              <a:t>Σελίδα Διαχείρισης Ιδρύματος (ΔΕΔΟΜΕΝΑ)</a:t>
            </a:r>
            <a:endParaRPr lang="en-US" sz="6600" dirty="0">
              <a:solidFill>
                <a:schemeClr val="bg2"/>
              </a:solidFill>
              <a:latin typeface="Roboto"/>
              <a:cs typeface="Roboto"/>
            </a:endParaRPr>
          </a:p>
        </p:txBody>
      </p:sp>
      <p:sp>
        <p:nvSpPr>
          <p:cNvPr id="8" name="Slide Number Placeholder 7">
            <a:extLst>
              <a:ext uri="{FF2B5EF4-FFF2-40B4-BE49-F238E27FC236}">
                <a16:creationId xmlns:a16="http://schemas.microsoft.com/office/drawing/2014/main" id="{02D3A9CA-8A9D-F64A-A7C4-27D11A6F1F4D}"/>
              </a:ext>
            </a:extLst>
          </p:cNvPr>
          <p:cNvSpPr>
            <a:spLocks noGrp="1"/>
          </p:cNvSpPr>
          <p:nvPr>
            <p:ph type="sldNum" sz="quarter" idx="2"/>
          </p:nvPr>
        </p:nvSpPr>
        <p:spPr/>
        <p:txBody>
          <a:bodyPr/>
          <a:lstStyle/>
          <a:p>
            <a:fld id="{86CB4B4D-7CA3-9044-876B-883B54F8677D}" type="slidenum">
              <a:rPr lang="en-GR" smtClean="0"/>
              <a:pPr/>
              <a:t>69</a:t>
            </a:fld>
            <a:endParaRPr lang="en-GR" dirty="0"/>
          </a:p>
        </p:txBody>
      </p:sp>
    </p:spTree>
    <p:extLst>
      <p:ext uri="{BB962C8B-B14F-4D97-AF65-F5344CB8AC3E}">
        <p14:creationId xmlns:p14="http://schemas.microsoft.com/office/powerpoint/2010/main" val="1318971522"/>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26A8AA-1EFD-1A4C-BB73-639DD68166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307921" y="4309477"/>
            <a:ext cx="9466699" cy="6734404"/>
          </a:xfrm>
          <a:prstGeom prst="rect">
            <a:avLst/>
          </a:prstGeom>
        </p:spPr>
      </p:pic>
      <p:sp>
        <p:nvSpPr>
          <p:cNvPr id="7" name="Down Arrow 6">
            <a:extLst>
              <a:ext uri="{FF2B5EF4-FFF2-40B4-BE49-F238E27FC236}">
                <a16:creationId xmlns:a16="http://schemas.microsoft.com/office/drawing/2014/main" id="{8E377D4F-5AD7-524F-A130-126326F87741}"/>
              </a:ext>
            </a:extLst>
          </p:cNvPr>
          <p:cNvSpPr/>
          <p:nvPr/>
        </p:nvSpPr>
        <p:spPr>
          <a:xfrm>
            <a:off x="20043941" y="6115149"/>
            <a:ext cx="515143" cy="591546"/>
          </a:xfrm>
          <a:prstGeom prst="downArrow">
            <a:avLst/>
          </a:prstGeom>
          <a:solidFill>
            <a:srgbClr val="7244F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5" name="Title 1">
            <a:extLst>
              <a:ext uri="{FF2B5EF4-FFF2-40B4-BE49-F238E27FC236}">
                <a16:creationId xmlns:a16="http://schemas.microsoft.com/office/drawing/2014/main" id="{A6C2CA42-C3B0-8848-89A7-4FDA86F5F4CD}"/>
              </a:ext>
            </a:extLst>
          </p:cNvPr>
          <p:cNvSpPr txBox="1">
            <a:spLocks/>
          </p:cNvSpPr>
          <p:nvPr/>
        </p:nvSpPr>
        <p:spPr>
          <a:xfrm>
            <a:off x="298449" y="207433"/>
            <a:ext cx="23787100" cy="1096433"/>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r>
              <a:rPr lang="el-GR" sz="6600" dirty="0">
                <a:solidFill>
                  <a:schemeClr val="bg2"/>
                </a:solidFill>
                <a:latin typeface="Roboto"/>
                <a:cs typeface="Roboto"/>
              </a:rPr>
              <a:t>Σελίδα Διαχείρισης Ιδρύματος (ΔΕΔΟΜΕΝΑ)</a:t>
            </a:r>
            <a:endParaRPr lang="en-US" sz="6600" dirty="0">
              <a:solidFill>
                <a:schemeClr val="bg2"/>
              </a:solidFill>
              <a:latin typeface="Roboto"/>
              <a:cs typeface="Roboto"/>
            </a:endParaRPr>
          </a:p>
        </p:txBody>
      </p:sp>
      <p:sp>
        <p:nvSpPr>
          <p:cNvPr id="10" name="Down Arrow 9">
            <a:extLst>
              <a:ext uri="{FF2B5EF4-FFF2-40B4-BE49-F238E27FC236}">
                <a16:creationId xmlns:a16="http://schemas.microsoft.com/office/drawing/2014/main" id="{0F5AED42-4285-C347-8DE1-3CFA6E053E2F}"/>
              </a:ext>
            </a:extLst>
          </p:cNvPr>
          <p:cNvSpPr/>
          <p:nvPr/>
        </p:nvSpPr>
        <p:spPr>
          <a:xfrm>
            <a:off x="18946867" y="6115149"/>
            <a:ext cx="515143" cy="591546"/>
          </a:xfrm>
          <a:prstGeom prst="downArrow">
            <a:avLst/>
          </a:prstGeom>
          <a:solidFill>
            <a:srgbClr val="9966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Down Arrow 10">
            <a:extLst>
              <a:ext uri="{FF2B5EF4-FFF2-40B4-BE49-F238E27FC236}">
                <a16:creationId xmlns:a16="http://schemas.microsoft.com/office/drawing/2014/main" id="{BB22F38F-2CDE-D549-894D-1B0A63EEE437}"/>
              </a:ext>
            </a:extLst>
          </p:cNvPr>
          <p:cNvSpPr/>
          <p:nvPr/>
        </p:nvSpPr>
        <p:spPr>
          <a:xfrm>
            <a:off x="17887637" y="6115149"/>
            <a:ext cx="515143" cy="591546"/>
          </a:xfrm>
          <a:prstGeom prst="downArrow">
            <a:avLst/>
          </a:prstGeom>
          <a:solidFill>
            <a:srgbClr val="3697D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Slide Number Placeholder 7">
            <a:extLst>
              <a:ext uri="{FF2B5EF4-FFF2-40B4-BE49-F238E27FC236}">
                <a16:creationId xmlns:a16="http://schemas.microsoft.com/office/drawing/2014/main" id="{02D3A9CA-8A9D-F64A-A7C4-27D11A6F1F4D}"/>
              </a:ext>
            </a:extLst>
          </p:cNvPr>
          <p:cNvSpPr>
            <a:spLocks noGrp="1"/>
          </p:cNvSpPr>
          <p:nvPr>
            <p:ph type="sldNum" sz="quarter" idx="2"/>
          </p:nvPr>
        </p:nvSpPr>
        <p:spPr/>
        <p:txBody>
          <a:bodyPr/>
          <a:lstStyle/>
          <a:p>
            <a:fld id="{86CB4B4D-7CA3-9044-876B-883B54F8677D}" type="slidenum">
              <a:rPr lang="en-GR" smtClean="0"/>
              <a:pPr/>
              <a:t>70</a:t>
            </a:fld>
            <a:endParaRPr lang="en-GR" dirty="0"/>
          </a:p>
        </p:txBody>
      </p:sp>
      <p:sp>
        <p:nvSpPr>
          <p:cNvPr id="13" name="Down Arrow 12">
            <a:extLst>
              <a:ext uri="{FF2B5EF4-FFF2-40B4-BE49-F238E27FC236}">
                <a16:creationId xmlns:a16="http://schemas.microsoft.com/office/drawing/2014/main" id="{9AA07511-F522-054A-A003-9C440FDB163D}"/>
              </a:ext>
            </a:extLst>
          </p:cNvPr>
          <p:cNvSpPr/>
          <p:nvPr/>
        </p:nvSpPr>
        <p:spPr>
          <a:xfrm rot="16200000">
            <a:off x="16558478" y="7035556"/>
            <a:ext cx="515143" cy="591546"/>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Title 1">
            <a:extLst>
              <a:ext uri="{FF2B5EF4-FFF2-40B4-BE49-F238E27FC236}">
                <a16:creationId xmlns:a16="http://schemas.microsoft.com/office/drawing/2014/main" id="{05F2B047-0DCF-654C-A8E8-AEB37D752BBB}"/>
              </a:ext>
            </a:extLst>
          </p:cNvPr>
          <p:cNvSpPr txBox="1">
            <a:spLocks/>
          </p:cNvSpPr>
          <p:nvPr/>
        </p:nvSpPr>
        <p:spPr>
          <a:xfrm>
            <a:off x="496506" y="2035692"/>
            <a:ext cx="13034299" cy="10765908"/>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2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857250" indent="-857250" algn="l" hangingPunct="1">
              <a:buFont typeface="Arial" panose="020B0604020202020204" pitchFamily="34" charset="0"/>
              <a:buChar char="•"/>
            </a:pPr>
            <a:r>
              <a:rPr lang="el-GR" sz="6000" b="1" dirty="0">
                <a:solidFill>
                  <a:schemeClr val="bg2"/>
                </a:solidFill>
                <a:latin typeface="Roboto"/>
                <a:cs typeface="Roboto"/>
              </a:rPr>
              <a:t>Ορισμός ως «Δημόσιο»</a:t>
            </a:r>
            <a:r>
              <a:rPr lang="el-GR" sz="6000" dirty="0">
                <a:solidFill>
                  <a:schemeClr val="bg2"/>
                </a:solidFill>
                <a:latin typeface="Roboto"/>
                <a:cs typeface="Roboto"/>
              </a:rPr>
              <a:t>: Επιλογή ενός συνόλου δεδομένων από τη λίστα και κλικ στο κουμπί «</a:t>
            </a:r>
            <a:r>
              <a:rPr lang="el-GR" sz="6000" b="1" dirty="0">
                <a:solidFill>
                  <a:schemeClr val="bg2"/>
                </a:solidFill>
                <a:latin typeface="Roboto"/>
                <a:cs typeface="Roboto"/>
              </a:rPr>
              <a:t>Δημόσιο</a:t>
            </a:r>
            <a:r>
              <a:rPr lang="el-GR" sz="6000" dirty="0">
                <a:solidFill>
                  <a:schemeClr val="bg2"/>
                </a:solidFill>
                <a:latin typeface="Roboto"/>
                <a:cs typeface="Roboto"/>
              </a:rPr>
              <a:t>» (μπλε βέλος στην εικόνα). </a:t>
            </a:r>
          </a:p>
          <a:p>
            <a:pPr marL="857250" indent="-857250" algn="l" hangingPunct="1">
              <a:buFont typeface="Arial" panose="020B0604020202020204" pitchFamily="34" charset="0"/>
              <a:buChar char="•"/>
            </a:pPr>
            <a:r>
              <a:rPr lang="el-GR" sz="6000" b="1" dirty="0">
                <a:solidFill>
                  <a:schemeClr val="bg2"/>
                </a:solidFill>
                <a:latin typeface="Roboto"/>
                <a:cs typeface="Roboto"/>
              </a:rPr>
              <a:t>Ορισμός ως «Ιδιωτικό»</a:t>
            </a:r>
            <a:r>
              <a:rPr lang="el-GR" sz="6000" dirty="0">
                <a:solidFill>
                  <a:schemeClr val="bg2"/>
                </a:solidFill>
                <a:latin typeface="Roboto"/>
                <a:cs typeface="Roboto"/>
              </a:rPr>
              <a:t>: Επιλογή ενός συνόλου δεδομένων από τη λίστα και κλικ στο κουμπί «</a:t>
            </a:r>
            <a:r>
              <a:rPr lang="el-GR" sz="6000" b="1" dirty="0">
                <a:solidFill>
                  <a:schemeClr val="bg2"/>
                </a:solidFill>
                <a:latin typeface="Roboto"/>
                <a:cs typeface="Roboto"/>
              </a:rPr>
              <a:t>Ιδιωτικό</a:t>
            </a:r>
            <a:r>
              <a:rPr lang="el-GR" sz="6000" dirty="0">
                <a:solidFill>
                  <a:schemeClr val="bg2"/>
                </a:solidFill>
                <a:latin typeface="Roboto"/>
                <a:cs typeface="Roboto"/>
              </a:rPr>
              <a:t>» (καφέ βέλος στην εικόνα). </a:t>
            </a:r>
          </a:p>
          <a:p>
            <a:pPr marL="857250" indent="-857250" algn="l" hangingPunct="1">
              <a:buFont typeface="Arial" panose="020B0604020202020204" pitchFamily="34" charset="0"/>
              <a:buChar char="•"/>
            </a:pPr>
            <a:r>
              <a:rPr lang="el-GR" sz="6000" b="1" dirty="0">
                <a:solidFill>
                  <a:schemeClr val="bg2"/>
                </a:solidFill>
                <a:latin typeface="Roboto"/>
                <a:cs typeface="Roboto"/>
              </a:rPr>
              <a:t>Διαγραφή</a:t>
            </a:r>
            <a:r>
              <a:rPr lang="el-GR" sz="6000" dirty="0">
                <a:solidFill>
                  <a:schemeClr val="bg2"/>
                </a:solidFill>
                <a:latin typeface="Roboto"/>
                <a:cs typeface="Roboto"/>
              </a:rPr>
              <a:t>: Επιλογή ενός συνόλου δεδομένων από τη λίστα και κλικ στο κουμπί «</a:t>
            </a:r>
            <a:r>
              <a:rPr lang="el-GR" sz="6000" b="1" dirty="0">
                <a:solidFill>
                  <a:schemeClr val="bg2"/>
                </a:solidFill>
                <a:latin typeface="Roboto"/>
                <a:cs typeface="Roboto"/>
              </a:rPr>
              <a:t>Διαγραφή</a:t>
            </a:r>
            <a:r>
              <a:rPr lang="el-GR" sz="6000" dirty="0">
                <a:solidFill>
                  <a:schemeClr val="bg2"/>
                </a:solidFill>
                <a:latin typeface="Roboto"/>
                <a:cs typeface="Roboto"/>
              </a:rPr>
              <a:t>» (μωβ βέλος στην εικόνα).</a:t>
            </a:r>
            <a:endParaRPr lang="en-US" sz="6000" b="1" dirty="0">
              <a:solidFill>
                <a:schemeClr val="bg2"/>
              </a:solidFill>
              <a:latin typeface="Roboto"/>
              <a:cs typeface="Roboto"/>
            </a:endParaRPr>
          </a:p>
        </p:txBody>
      </p:sp>
    </p:spTree>
    <p:extLst>
      <p:ext uri="{BB962C8B-B14F-4D97-AF65-F5344CB8AC3E}">
        <p14:creationId xmlns:p14="http://schemas.microsoft.com/office/powerpoint/2010/main" val="317744365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D11DB30-B7ED-4359-884F-FA7F1C59D5CE}"/>
              </a:ext>
            </a:extLst>
          </p:cNvPr>
          <p:cNvSpPr txBox="1">
            <a:spLocks/>
          </p:cNvSpPr>
          <p:nvPr/>
        </p:nvSpPr>
        <p:spPr>
          <a:xfrm>
            <a:off x="2462384" y="1654466"/>
            <a:ext cx="18723057" cy="1349992"/>
          </a:xfrm>
          <a:prstGeom prst="rect">
            <a:avLst/>
          </a:prstGeom>
        </p:spPr>
        <p:txBody>
          <a:bodyP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l-GR" sz="7200" b="0" i="0" u="none" strike="noStrike" kern="0" cap="none" spc="0" normalizeH="0" baseline="0" noProof="0" dirty="0">
                <a:ln>
                  <a:noFill/>
                </a:ln>
                <a:solidFill>
                  <a:srgbClr val="000000">
                    <a:lumMod val="50000"/>
                    <a:lumOff val="50000"/>
                  </a:srgbClr>
                </a:solidFill>
                <a:effectLst/>
                <a:uLnTx/>
                <a:uFillTx/>
                <a:latin typeface="Roboto"/>
                <a:cs typeface="Roboto"/>
                <a:sym typeface="Helvetica Neue Medium"/>
              </a:rPr>
              <a:t>Για περισσότερες πληροφορίες</a:t>
            </a:r>
          </a:p>
        </p:txBody>
      </p:sp>
      <p:sp>
        <p:nvSpPr>
          <p:cNvPr id="4" name="Title 1">
            <a:extLst>
              <a:ext uri="{FF2B5EF4-FFF2-40B4-BE49-F238E27FC236}">
                <a16:creationId xmlns:a16="http://schemas.microsoft.com/office/drawing/2014/main" id="{666C2855-DE1F-49EE-9546-AEBD6889EA32}"/>
              </a:ext>
            </a:extLst>
          </p:cNvPr>
          <p:cNvSpPr txBox="1">
            <a:spLocks/>
          </p:cNvSpPr>
          <p:nvPr/>
        </p:nvSpPr>
        <p:spPr>
          <a:xfrm>
            <a:off x="902825" y="4182983"/>
            <a:ext cx="22315989" cy="6579324"/>
          </a:xfrm>
          <a:prstGeom prst="rect">
            <a:avLst/>
          </a:prstGeom>
        </p:spPr>
        <p:txBody>
          <a:bodyP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857250" marR="0" lvl="0" indent="-857250" algn="l" defTabSz="8255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6000" dirty="0">
                <a:solidFill>
                  <a:srgbClr val="000000">
                    <a:lumMod val="50000"/>
                    <a:lumOff val="50000"/>
                  </a:srgbClr>
                </a:solidFill>
                <a:latin typeface="Roboto"/>
                <a:cs typeface="Roboto"/>
              </a:rPr>
              <a:t>Επικοινωνήστε μαζί μας στο </a:t>
            </a:r>
            <a:r>
              <a:rPr lang="en-US" sz="6000" dirty="0">
                <a:solidFill>
                  <a:srgbClr val="000000">
                    <a:lumMod val="50000"/>
                    <a:lumOff val="50000"/>
                  </a:srgbClr>
                </a:solidFill>
                <a:latin typeface="Roboto"/>
                <a:cs typeface="Roboto"/>
                <a:hlinkClick r:id="rId2"/>
              </a:rPr>
              <a:t>hardmin@heal-link.gr</a:t>
            </a:r>
            <a:r>
              <a:rPr lang="en-US" sz="6000" dirty="0">
                <a:solidFill>
                  <a:srgbClr val="000000">
                    <a:lumMod val="50000"/>
                    <a:lumOff val="50000"/>
                  </a:srgbClr>
                </a:solidFill>
                <a:latin typeface="Roboto"/>
                <a:cs typeface="Roboto"/>
              </a:rPr>
              <a:t> </a:t>
            </a:r>
            <a:endParaRPr lang="el-GR" sz="6000" dirty="0">
              <a:solidFill>
                <a:srgbClr val="000000">
                  <a:lumMod val="50000"/>
                  <a:lumOff val="50000"/>
                </a:srgbClr>
              </a:solidFill>
              <a:latin typeface="Roboto"/>
              <a:cs typeface="Roboto"/>
            </a:endParaRPr>
          </a:p>
          <a:p>
            <a:pPr marL="857250" marR="0" lvl="0" indent="-857250" algn="l" defTabSz="825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6000" b="0" i="0" u="none" strike="noStrike" kern="0" cap="none" spc="0" normalizeH="0" baseline="0" noProof="0" dirty="0">
                <a:ln>
                  <a:noFill/>
                </a:ln>
                <a:solidFill>
                  <a:srgbClr val="000000">
                    <a:lumMod val="50000"/>
                    <a:lumOff val="50000"/>
                  </a:srgbClr>
                </a:solidFill>
                <a:effectLst/>
                <a:uLnTx/>
                <a:uFillTx/>
                <a:latin typeface="Roboto"/>
                <a:cs typeface="Roboto"/>
                <a:sym typeface="Helvetica Neue Medium"/>
              </a:rPr>
              <a:t>Λάβετε μέρος σε ένα από τα ανοικτά δωμάτια </a:t>
            </a:r>
            <a:r>
              <a:rPr kumimoji="0" lang="el-GR" sz="6000" b="0" i="0" u="none" strike="noStrike" kern="0" cap="none" spc="0" normalizeH="0" baseline="0" noProof="0" dirty="0" err="1">
                <a:ln>
                  <a:noFill/>
                </a:ln>
                <a:solidFill>
                  <a:srgbClr val="000000">
                    <a:lumMod val="50000"/>
                    <a:lumOff val="50000"/>
                  </a:srgbClr>
                </a:solidFill>
                <a:effectLst/>
                <a:uLnTx/>
                <a:uFillTx/>
                <a:latin typeface="Roboto"/>
                <a:cs typeface="Roboto"/>
                <a:sym typeface="Helvetica Neue Medium"/>
              </a:rPr>
              <a:t>τηλε</a:t>
            </a:r>
            <a:r>
              <a:rPr kumimoji="0" lang="el-GR" sz="6000" b="0" i="0" u="none" strike="noStrike" kern="0" cap="none" spc="0" normalizeH="0" baseline="0" noProof="0" dirty="0">
                <a:ln>
                  <a:noFill/>
                </a:ln>
                <a:solidFill>
                  <a:srgbClr val="000000">
                    <a:lumMod val="50000"/>
                    <a:lumOff val="50000"/>
                  </a:srgbClr>
                </a:solidFill>
                <a:effectLst/>
                <a:uLnTx/>
                <a:uFillTx/>
                <a:latin typeface="Roboto"/>
                <a:cs typeface="Roboto"/>
                <a:sym typeface="Helvetica Neue Medium"/>
              </a:rPr>
              <a:t>-υποστήριξης</a:t>
            </a:r>
          </a:p>
          <a:p>
            <a:pPr marL="857250" marR="0" lvl="0" indent="-857250" algn="l" defTabSz="8255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6000" dirty="0">
                <a:solidFill>
                  <a:srgbClr val="000000">
                    <a:lumMod val="50000"/>
                    <a:lumOff val="50000"/>
                  </a:srgbClr>
                </a:solidFill>
                <a:latin typeface="Roboto"/>
                <a:cs typeface="Roboto"/>
              </a:rPr>
              <a:t>Ζητήστε να διοργανώσουμε ένα σύντομο εκπαιδευτικό σεμινάρια για χρήστες, διαχειριστές ή εκπαιδευτές</a:t>
            </a:r>
            <a:endParaRPr kumimoji="0" lang="el-GR" sz="6000" b="0" i="0" u="none" strike="noStrike" kern="0" cap="none" spc="0" normalizeH="0" baseline="0" noProof="0" dirty="0">
              <a:ln>
                <a:noFill/>
              </a:ln>
              <a:solidFill>
                <a:srgbClr val="000000">
                  <a:lumMod val="50000"/>
                  <a:lumOff val="50000"/>
                </a:srgbClr>
              </a:solidFill>
              <a:effectLst/>
              <a:uLnTx/>
              <a:uFillTx/>
              <a:latin typeface="Roboto"/>
              <a:cs typeface="Roboto"/>
              <a:sym typeface="Helvetica Neue Medium"/>
            </a:endParaRPr>
          </a:p>
        </p:txBody>
      </p:sp>
      <p:sp>
        <p:nvSpPr>
          <p:cNvPr id="7" name="Slide Number Placeholder 6">
            <a:extLst>
              <a:ext uri="{FF2B5EF4-FFF2-40B4-BE49-F238E27FC236}">
                <a16:creationId xmlns:a16="http://schemas.microsoft.com/office/drawing/2014/main" id="{E7BD7B9B-A67C-8647-9C46-90D1139B2632}"/>
              </a:ext>
            </a:extLst>
          </p:cNvPr>
          <p:cNvSpPr>
            <a:spLocks noGrp="1"/>
          </p:cNvSpPr>
          <p:nvPr>
            <p:ph type="sldNum" sz="quarter" idx="2"/>
          </p:nvPr>
        </p:nvSpPr>
        <p:spPr/>
        <p:txBody>
          <a:bodyPr/>
          <a:lstStyle/>
          <a:p>
            <a:fld id="{86CB4B4D-7CA3-9044-876B-883B54F8677D}" type="slidenum">
              <a:rPr lang="en-GR" smtClean="0"/>
              <a:t>71</a:t>
            </a:fld>
            <a:endParaRPr lang="en-GR"/>
          </a:p>
        </p:txBody>
      </p:sp>
    </p:spTree>
    <p:extLst>
      <p:ext uri="{BB962C8B-B14F-4D97-AF65-F5344CB8AC3E}">
        <p14:creationId xmlns:p14="http://schemas.microsoft.com/office/powerpoint/2010/main" val="407721492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6D5A2BC-B4FE-2D4F-AF84-378CEC4E75A5}"/>
              </a:ext>
            </a:extLst>
          </p:cNvPr>
          <p:cNvSpPr txBox="1">
            <a:spLocks/>
          </p:cNvSpPr>
          <p:nvPr/>
        </p:nvSpPr>
        <p:spPr>
          <a:xfrm>
            <a:off x="298449" y="190500"/>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Η αναζήτηση θα σας επιστρέψει μια λίστα συνόλων δεδομένων της παρακάτω μορφής:</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61005" y="3436964"/>
            <a:ext cx="17261988" cy="5049255"/>
          </a:xfrm>
          <a:prstGeom prst="rect">
            <a:avLst/>
          </a:prstGeom>
        </p:spPr>
      </p:pic>
      <p:sp>
        <p:nvSpPr>
          <p:cNvPr id="4" name="Title 1">
            <a:extLst>
              <a:ext uri="{FF2B5EF4-FFF2-40B4-BE49-F238E27FC236}">
                <a16:creationId xmlns:a16="http://schemas.microsoft.com/office/drawing/2014/main" id="{979BF6E5-BAB6-514A-BB94-540B8BF94134}"/>
              </a:ext>
            </a:extLst>
          </p:cNvPr>
          <p:cNvSpPr txBox="1">
            <a:spLocks/>
          </p:cNvSpPr>
          <p:nvPr/>
        </p:nvSpPr>
        <p:spPr>
          <a:xfrm>
            <a:off x="298449" y="9224304"/>
            <a:ext cx="23787100" cy="22669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5400" dirty="0">
                <a:solidFill>
                  <a:schemeClr val="bg2"/>
                </a:solidFill>
                <a:latin typeface="Roboto"/>
                <a:cs typeface="Roboto"/>
              </a:rPr>
              <a:t>Κάνοντας κλικ στο όνομα του συνόλου δεδομένων μπορείτε να προβάλλετε πληροφορίες σχετικά με αυτό ή και να το κατεβάσετε.</a:t>
            </a:r>
            <a:endParaRPr lang="en-US" sz="5400" dirty="0">
              <a:solidFill>
                <a:schemeClr val="bg2"/>
              </a:solidFill>
              <a:latin typeface="Roboto"/>
              <a:cs typeface="Roboto"/>
            </a:endParaRPr>
          </a:p>
        </p:txBody>
      </p:sp>
      <p:sp>
        <p:nvSpPr>
          <p:cNvPr id="8" name="Slide Number Placeholder 7">
            <a:extLst>
              <a:ext uri="{FF2B5EF4-FFF2-40B4-BE49-F238E27FC236}">
                <a16:creationId xmlns:a16="http://schemas.microsoft.com/office/drawing/2014/main" id="{58D4D689-2163-6849-9D0A-0885AEAFAA49}"/>
              </a:ext>
            </a:extLst>
          </p:cNvPr>
          <p:cNvSpPr>
            <a:spLocks noGrp="1"/>
          </p:cNvSpPr>
          <p:nvPr>
            <p:ph type="sldNum" sz="quarter" idx="2"/>
          </p:nvPr>
        </p:nvSpPr>
        <p:spPr/>
        <p:txBody>
          <a:bodyPr/>
          <a:lstStyle/>
          <a:p>
            <a:fld id="{86CB4B4D-7CA3-9044-876B-883B54F8677D}" type="slidenum">
              <a:rPr lang="en-GR" smtClean="0"/>
              <a:pPr/>
              <a:t>7</a:t>
            </a:fld>
            <a:endParaRPr lang="en-GR" dirty="0"/>
          </a:p>
        </p:txBody>
      </p:sp>
    </p:spTree>
    <p:extLst>
      <p:ext uri="{BB962C8B-B14F-4D97-AF65-F5344CB8AC3E}">
        <p14:creationId xmlns:p14="http://schemas.microsoft.com/office/powerpoint/2010/main" val="377398073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6D5A2BC-B4FE-2D4F-AF84-378CEC4E75A5}"/>
              </a:ext>
            </a:extLst>
          </p:cNvPr>
          <p:cNvSpPr txBox="1">
            <a:spLocks/>
          </p:cNvSpPr>
          <p:nvPr/>
        </p:nvSpPr>
        <p:spPr>
          <a:xfrm>
            <a:off x="298449" y="207433"/>
            <a:ext cx="23787100" cy="1096433"/>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r>
              <a:rPr lang="el-GR" sz="6600" dirty="0">
                <a:solidFill>
                  <a:schemeClr val="bg2"/>
                </a:solidFill>
                <a:latin typeface="Roboto"/>
                <a:cs typeface="Roboto"/>
              </a:rPr>
              <a:t>Σελίδα Προβολής Συνόλου Δεδομένων</a:t>
            </a:r>
            <a:endParaRPr lang="en-US" sz="6600" dirty="0">
              <a:solidFill>
                <a:schemeClr val="bg2"/>
              </a:solidFill>
              <a:latin typeface="Roboto"/>
              <a:cs typeface="Roboto"/>
            </a:endParaRPr>
          </a:p>
        </p:txBody>
      </p:sp>
      <p:sp>
        <p:nvSpPr>
          <p:cNvPr id="7" name="Title 1">
            <a:extLst>
              <a:ext uri="{FF2B5EF4-FFF2-40B4-BE49-F238E27FC236}">
                <a16:creationId xmlns:a16="http://schemas.microsoft.com/office/drawing/2014/main" id="{9BF3CE60-CF76-E84B-A46A-89782B80B107}"/>
              </a:ext>
            </a:extLst>
          </p:cNvPr>
          <p:cNvSpPr txBox="1">
            <a:spLocks/>
          </p:cNvSpPr>
          <p:nvPr/>
        </p:nvSpPr>
        <p:spPr>
          <a:xfrm>
            <a:off x="298449" y="2015067"/>
            <a:ext cx="8794751" cy="10572750"/>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l-GR" sz="6600" dirty="0">
                <a:solidFill>
                  <a:schemeClr val="bg2"/>
                </a:solidFill>
                <a:latin typeface="Roboto"/>
                <a:cs typeface="Roboto"/>
              </a:rPr>
              <a:t>Περιέχει όλη την απαραίτητη πληροφορία για το σύνολο δεδομένων, καθώς και τους συνδέσμους για να κατεβάσετε τα μεταδεδομένα ή κάποιο από τα αρχεία που το απαρτίζουν.</a:t>
            </a:r>
            <a:endParaRPr lang="en-US" sz="6600" dirty="0">
              <a:solidFill>
                <a:schemeClr val="bg2"/>
              </a:solidFill>
              <a:latin typeface="Roboto"/>
              <a:cs typeface="Roboto"/>
            </a:endParaRPr>
          </a:p>
        </p:txBody>
      </p:sp>
      <p:pic>
        <p:nvPicPr>
          <p:cNvPr id="6" name="Picture 5">
            <a:extLst>
              <a:ext uri="{FF2B5EF4-FFF2-40B4-BE49-F238E27FC236}">
                <a16:creationId xmlns:a16="http://schemas.microsoft.com/office/drawing/2014/main" id="{7E270AB1-B591-5240-8F80-0F34ADCDA4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708434" y="1391901"/>
            <a:ext cx="12347507" cy="12086963"/>
          </a:xfrm>
          <a:prstGeom prst="rect">
            <a:avLst/>
          </a:prstGeom>
        </p:spPr>
      </p:pic>
      <p:sp>
        <p:nvSpPr>
          <p:cNvPr id="10" name="Down Arrow 9">
            <a:extLst>
              <a:ext uri="{FF2B5EF4-FFF2-40B4-BE49-F238E27FC236}">
                <a16:creationId xmlns:a16="http://schemas.microsoft.com/office/drawing/2014/main" id="{6EFBB1ED-A952-3C42-8033-1F6F09CB4DB2}"/>
              </a:ext>
            </a:extLst>
          </p:cNvPr>
          <p:cNvSpPr/>
          <p:nvPr/>
        </p:nvSpPr>
        <p:spPr>
          <a:xfrm rot="16200000">
            <a:off x="20018800" y="11992179"/>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Down Arrow 10">
            <a:extLst>
              <a:ext uri="{FF2B5EF4-FFF2-40B4-BE49-F238E27FC236}">
                <a16:creationId xmlns:a16="http://schemas.microsoft.com/office/drawing/2014/main" id="{1AFA6F3F-F21F-8341-855F-75020A7D4DEF}"/>
              </a:ext>
            </a:extLst>
          </p:cNvPr>
          <p:cNvSpPr/>
          <p:nvPr/>
        </p:nvSpPr>
        <p:spPr>
          <a:xfrm rot="16200000">
            <a:off x="20018800" y="8097623"/>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Slide Number Placeholder 7">
            <a:extLst>
              <a:ext uri="{FF2B5EF4-FFF2-40B4-BE49-F238E27FC236}">
                <a16:creationId xmlns:a16="http://schemas.microsoft.com/office/drawing/2014/main" id="{17C7E399-EB21-CE4C-A676-5C817AD34985}"/>
              </a:ext>
            </a:extLst>
          </p:cNvPr>
          <p:cNvSpPr>
            <a:spLocks noGrp="1"/>
          </p:cNvSpPr>
          <p:nvPr>
            <p:ph type="sldNum" sz="quarter" idx="2"/>
          </p:nvPr>
        </p:nvSpPr>
        <p:spPr/>
        <p:txBody>
          <a:bodyPr/>
          <a:lstStyle/>
          <a:p>
            <a:fld id="{86CB4B4D-7CA3-9044-876B-883B54F8677D}" type="slidenum">
              <a:rPr lang="en-GR" smtClean="0"/>
              <a:pPr/>
              <a:t>8</a:t>
            </a:fld>
            <a:endParaRPr lang="en-GR" dirty="0"/>
          </a:p>
        </p:txBody>
      </p:sp>
    </p:spTree>
    <p:extLst>
      <p:ext uri="{BB962C8B-B14F-4D97-AF65-F5344CB8AC3E}">
        <p14:creationId xmlns:p14="http://schemas.microsoft.com/office/powerpoint/2010/main" val="1689440638"/>
      </p:ext>
    </p:extLst>
  </p:cSld>
  <p:clrMapOvr>
    <a:masterClrMapping/>
  </p:clrMapOvr>
  <p:transition spd="med"/>
</p:sld>
</file>

<file path=ppt/theme/theme1.xml><?xml version="1.0" encoding="utf-8"?>
<a:theme xmlns:a="http://schemas.openxmlformats.org/drawingml/2006/main" name="White">
  <a:themeElements>
    <a:clrScheme name="Helix 1">
      <a:dk1>
        <a:srgbClr val="000000"/>
      </a:dk1>
      <a:lt1>
        <a:srgbClr val="FFFFFF"/>
      </a:lt1>
      <a:dk2>
        <a:srgbClr val="141414"/>
      </a:dk2>
      <a:lt2>
        <a:srgbClr val="E5E5E5"/>
      </a:lt2>
      <a:accent1>
        <a:srgbClr val="F9557A"/>
      </a:accent1>
      <a:accent2>
        <a:srgbClr val="3697D9"/>
      </a:accent2>
      <a:accent3>
        <a:srgbClr val="7244FD"/>
      </a:accent3>
      <a:accent4>
        <a:srgbClr val="E5E5E5"/>
      </a:accent4>
      <a:accent5>
        <a:srgbClr val="E5E5E5"/>
      </a:accent5>
      <a:accent6>
        <a:srgbClr val="E5E5E5"/>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7881</TotalTime>
  <Words>2600</Words>
  <Application>Microsoft Macintosh PowerPoint</Application>
  <PresentationFormat>Custom</PresentationFormat>
  <Paragraphs>227</Paragraphs>
  <Slides>72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Arial</vt:lpstr>
      <vt:lpstr>Helvetica Neue</vt:lpstr>
      <vt:lpstr>Helvetica Neue Light</vt:lpstr>
      <vt:lpstr>Helvetica Neue Medium</vt:lpstr>
      <vt:lpstr>Roboto</vt:lpstr>
      <vt:lpstr>White</vt:lpstr>
      <vt:lpstr>PowerPoint Presentation</vt:lpstr>
      <vt:lpstr>Περιεχόμενα</vt:lpstr>
      <vt:lpstr>Ως Επισκέπτης του HEAL Link μπορείτε να:</vt:lpstr>
      <vt:lpstr>Αναζήτηση και Κατέβασμα Δεδομένων</vt:lpstr>
      <vt:lpstr>Επισκεφτείτε την κεντρική σελίδα του καταλόγου</vt:lpstr>
      <vt:lpstr>PowerPoint Presentation</vt:lpstr>
      <vt:lpstr>PowerPoint Presentation</vt:lpstr>
      <vt:lpstr>PowerPoint Presentation</vt:lpstr>
      <vt:lpstr>PowerPoint Presentation</vt:lpstr>
      <vt:lpstr>Πρόσβαση σε Περιορισμένα Δεδομένα (Restricted data)</vt:lpstr>
      <vt:lpstr>Εάν ο δημιουργός ενός συνόλου δεδομένων το έχει ορίσει ως περιορισμένο, κάποιος που αναζητά και επισκέπτεται τη σελίδα του μπορεί να δει λεπτομέρειες σχετικά με αυτό. Δεν μπορεί όμως να το κατεβάσει.   Πατήστε το κουμπί «Αίτημα Πρόσβασης» για να ζητήσετε πρόσβαση σε ένα περιορισμένο αρχείο</vt:lpstr>
      <vt:lpstr>Συμπληρώστε τα στοιχεία σας, (εάν είστε μέλος του HEAL Link αυτά εισάγονται αυτόματα) και ένα σύντομο μήνυμα για το σκοπό για τον οποίο ζητάτε πρόσβαση στα δεδομένα.  Στη συνέχεια πατήστε το κουμπί «Αποστολή Αιτήματος».  </vt:lpstr>
      <vt:lpstr>Θα λάβετε μια επιβεβαίωση ότι το αίτημα στάλθηκε, συνοδευόμενη και από ένα e-mail.  O ιδιοκτήτης του συνόλου δεδομένων θα λάβει επίσης μια ειδοποίηση μέσω e-mail για την εν λόγω αίτηση για να εγκρίνει ή να απορρίψει το αίτημά σας.</vt:lpstr>
      <vt:lpstr>Ως διαπιστευμένος Χρήστης Ιδρύματος στο HEAL Link μπορείτε επιπλέον να:</vt:lpstr>
      <vt:lpstr>Είσοδος στο HEAL Link</vt:lpstr>
      <vt:lpstr>Είσοδος στην πλατφόρμα επιλέγοντας σύνδεση…</vt:lpstr>
      <vt:lpstr>PowerPoint Presentation</vt:lpstr>
      <vt:lpstr>Διαχείριση Λογαριασμού</vt:lpstr>
      <vt:lpstr>Για να διαχειριστείτε το λογαριασμό σας, από την κεντρική σελίδα του HEAL Link πλοηγηθείτε στις «Πληροφορίες λογαριασμού» όπως παρακάτω:</vt:lpstr>
      <vt:lpstr>PowerPoint Presentation</vt:lpstr>
      <vt:lpstr>Διασύνδεση ORCID</vt:lpstr>
      <vt:lpstr>Εφόσον το επιθυμείτε, μπορείτε να συνδέσετε το HEAL-Link λογαριασμό σας με το ORCID αναγνωριστικό σας.  Από τη σελίδα διαχείρισης του προσωπικού λογαριασμού σας, επιλέξτε τον παρακάτω σύνδεσμο: </vt:lpstr>
      <vt:lpstr>PowerPoint Presentation</vt:lpstr>
      <vt:lpstr>Πίνακας Λειτουργιών</vt:lpstr>
      <vt:lpstr>Για να μεταβείτε στον «Πίνακα Λειτουργιών» σας, επιλέξτε από την κεντρική σελίδα του HEAL Link τον παρακάτω σύνδεσμο:</vt:lpstr>
      <vt:lpstr>Ο «Πίνακας Λειτουργιών», περιέχει τις παρακάτω καρτέλες:</vt:lpstr>
      <vt:lpstr>Δημοσίευση Δεδομένων</vt:lpstr>
      <vt:lpstr>Στον «Πίνακα Λειτουργιών» επιλέξτε «ΤΑ ΔΕΔΟΜΕΝΑ ΜΟΥ».</vt:lpstr>
      <vt:lpstr>Επιλέξτε «ΠΡΟΣΘΗΚΗ ΔΕΔΟΜΕΝΩΝ»…</vt:lpstr>
      <vt:lpstr>Φόρμα Δημιουργίας Μεταδεδομένων</vt:lpstr>
      <vt:lpstr>Αρχικά, επιλέξτε έναν Τίτλο για το σύνολο δεδομένων στα Αγγλικά…</vt:lpstr>
      <vt:lpstr>Ο Τίτλος θα πρέπει να είναι όσο το δυνατόν πιο σύντομος και ταυτόχρονα περιεκτικός για να διευκολυνθεί η αναζήτηση. Για παράδειγμα, αντί για…</vt:lpstr>
      <vt:lpstr>Εισάγετε μια σύντομη Περιγραφή του συνόλου δεδομένων…</vt:lpstr>
      <vt:lpstr>Η περιγραφή του dataset θα πρέπει να είναι αναλυτική και να περιέχει όλες τις απαραίτητες λεπτομέρειες, (π.χ. πηγή δεδομένων, τύπος δεδομένων). Αποφύγετε πολύ σύντομες περιγραφές όπως:</vt:lpstr>
      <vt:lpstr>Στη συνέχεια επιλέξτε το ίδρυμα στο οποίο ανήκετε. Επιλέγοντας το βελάκι εμφανίζεται μια λίστα με τα διαθέσιμα ιδρύματα:</vt:lpstr>
      <vt:lpstr>Έπειτα, επιλέξτε τη θεματική ομάδα του συνόλου δεδομένων, εάν αυτό ανήκει σε κάποια:</vt:lpstr>
      <vt:lpstr>Προσθέστε ως θεματική κατηγοριοποίηση του συνόλου δεδομένων μια από τις διαθέσιμες…</vt:lpstr>
      <vt:lpstr>Εφόσον το επιθυμείτε, εισάγετε μία ή περισσότερες ετικέτες (λέξεις-κλειδιά) σχετικές με το σύνολο δεδομένων, διαχωρισμένες με κόμμα…</vt:lpstr>
      <vt:lpstr>Επιλέξτε την άδεια που επιθυμείτε να δώσετε στο σύνολο δεδομένων…</vt:lpstr>
      <vt:lpstr>Εισάγετε τη δική σας διεύθυνση e-mail…</vt:lpstr>
      <vt:lpstr>PowerPoint Presentation</vt:lpstr>
      <vt:lpstr>PowerPoint Presentation</vt:lpstr>
      <vt:lpstr>PowerPoint Presentation</vt:lpstr>
      <vt:lpstr>Φόρμα Προσθήκης Δεδομένων</vt:lpstr>
      <vt:lpstr>Μπορείτε να προσθέσετε ένα αρχείο δεδομένων ανεβάζοντας το από τον υπολογιστή σας επιλέγοντας…</vt:lpstr>
      <vt:lpstr>Εάν το επιθυμείτε, μπορείτε να ανεβάσετε ένα αρχείο μέσω sftp στην υποδομή του HEAL Link και να χρησιμοποιήσετε τον σύνδεσμό του για το σύνολο δεδομένων σας.</vt:lpstr>
      <vt:lpstr>Αφού εγκαταστήσετε το «Filezilla», ανοίξτε την εφαρμογή. Από το κεντρικό παράθυρο, ανοίξτε τον «Site Manager» όπως παρακάτω:</vt:lpstr>
      <vt:lpstr>Στον «Site Manager» επιλέξτε τη δημιουργία «New Site»…</vt:lpstr>
      <vt:lpstr>Έπειτα, στο πεδίο «Protocol» επιλέξτε «SFTP» Στο πεδίο «Host» εισάγετε: hardmin-fserver.heal-link.gr Στο πεδίο «Port» εισάγετε: 16022 Στο πεδίο «User» εισάγετε το όνομα χρήστη σας. Και στο πεδίο «Password» εισάγετε τον κωδικό που σας έχει δοθεί. Τέλος, πατήστε «Connect».  </vt:lpstr>
      <vt:lpstr>Αφού συνδεθείτε, θα δείτε δύο φακέλους «public» και «Work». Κάντε διπλό κλικ στον φάκελο «public» για να μεταβείτε σε αυτόν. Έπειτα, επιλέξτε από τον κατάλογο αρχείων στα αριστερά το αρχείο σας, και ανεβάστε το στο φάκελο «public» Αφού ανέβει, θα μπορείτε να το δείτε στα δεξιά, όπως παρακάτω:</vt:lpstr>
      <vt:lpstr>Το αρχείο σας έχει ανέβει στην υποδομή του HEAL Link. Για να το προσθέσετε στο σύνολο δεδομένων που δημιουργείτε, ανοίξτε έναν web browser και πλοηγηθείτε στο:  http://hardmin-fserver.heal-link.gr/~username/  όπου «username» είναι το όνομα χρήστη σας. Έτσι, μπορείτε να έχετε πρόσβαση στο αρχείο που μόλις ανεβάσατε μέσω http. Για να πάρετε το Link του αρχείου, κάντε δεξί κλικ πάνω στο όνομά του και αντιγράψτε τον σύνδεσμό του, όπως παρακάτω:</vt:lpstr>
      <vt:lpstr>PowerPoint Presentation</vt:lpstr>
      <vt:lpstr>Εισάγετε ένα σύντομο όνομα για το αρχείο σας…</vt:lpstr>
      <vt:lpstr>Εφόσον το επιθυμείτε, μπορείτε να ορίσετε τον συγκεκριμένο αρχείο ως περιορισμένο. Σε αυτήν την περίπτωση, η πρόσβαση στο αρχείο είναι δυνατή μόνο μετά τη δική σας έγκριση.   Για να ορίσετε το σύνολο δεδομένων ως περιορισμένο, επιλέξτε το παρακάτω:</vt:lpstr>
      <vt:lpstr>Έπειτα, είτε εισάγετε, είτε επιλέγετε κάνοντας κλικ στο βέλος, το μορφότυπο του αρχείου…</vt:lpstr>
      <vt:lpstr>Έγκριση Αίτησης Πρόσβασης σε Περιορισμένα Δεδομένα (Restricted data)</vt:lpstr>
      <vt:lpstr>Ο ιδιοκτήτης του συνόλου δεδομένων περιορισμένης πρόσβασης συνδέεται στο λογαριασμό του στον πίνακα λειτουργιών και επιλέγει την καρτέλα «ΠΕΡΙΟΡΙΣΜΕΝΟΙ ΠΟΡΟΙ»...</vt:lpstr>
      <vt:lpstr>…όπου μπορεί να δει τις αιτήσεις πρόσβασης. Ο χρήστης μπορεί να αποδεχτεί ή να απορρίψει την αίτηση. Σε κάθε περίπτωση, ο αιτών χρήστης θα λάβει σχετική ενημέρωση μέσω e-mail. Σε περίπτωση αποδοχής της αίτησης, εάν ο αιτών δεν είναι μέλος του HEAL-Link θα λάβει ένα σύνδεσμο στο mail του από όπου μπορεί να κατεβάσει το σύνολο δεδομένων. </vt:lpstr>
      <vt:lpstr>Ως Διαχειριστής Οργανισμού (Organization Administrator) του HEAL Link μπορείτε επιπλέον να:</vt:lpstr>
      <vt:lpstr>Διαχείριση Χρηστών Ιδρύματος</vt:lpstr>
      <vt:lpstr>PowerPoint Presentation</vt:lpstr>
      <vt:lpstr>Εάν κάποιος χρήστης είναι διαχειριστής ενός ιδρύματος, μπορεί να έχει πρόσβαση στις αντίστοιχες λειτουργικότητες, μέσω του συνδέσμου «ΙΔΡΥΜΑ» στον πίνακα λειτουργιών του…</vt:lpstr>
      <vt:lpstr>… και να επιλέξει το ίδρυμά του στην λίστα που εμφανίζεται:</vt:lpstr>
      <vt:lpstr>Στην καρτέλα «ΜΕΛΗ», ο διαχειριστής μπορεί να διαγράψει όποιον χρήστη επιθυμεί από το ίδρυμα, ή να αλλάξει τα δικαιώματά του, επιλέγοντας το εικονίδιο επεξεργασίας μέλους.</vt:lpstr>
      <vt:lpstr>Κατά την επεξεργασία μέλους, ο διαχειριστής μπορεί να ορίσει το χρήστη ως διαχειριστή, συντάκτη, ή απλό μέλος. </vt:lpstr>
      <vt:lpstr>Τροποποίηση Στοιχείων Ιδρύματος</vt:lpstr>
      <vt:lpstr>Στην καρτέλα «ΕΠΕΞΕΡΓΑΣΙΑ», ο διαχειριστής μπορεί να αλλάξει τα στοιχεία του ιδρύματος. Αφού πατήσει στο κουμπί «ΑΠΟΘΗΚΕΥΣΗ ΙΔΡΥΜΑΤΟΣ», τα στοιχεία ενημερώνονται:  </vt:lpstr>
      <vt:lpstr>Διαχείριση Συνόλων Δεδομένων Ιδρύματος</vt:lpstr>
      <vt:lpstr>PowerPoint Presentation</vt:lpstr>
      <vt:lpstr>Στην καρτέλα «ΔΕΔΟΜΕΝΑ», ένας χρήστης με δικαιώματα Διαχειριστή ή Συντάκτη μπορεί να τροποποιήσει τη διαθεσιμότητα («Δημόσιο»/«Ιδιωτικό»), ή να διαγράψει σύνολα δεδομένων από το συγκεκριμένο ίδρυμα.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spathan</dc:creator>
  <cp:lastModifiedBy>Giorgos Chatzigeorgakidis</cp:lastModifiedBy>
  <cp:revision>492</cp:revision>
  <dcterms:modified xsi:type="dcterms:W3CDTF">2020-06-25T14:30:47Z</dcterms:modified>
</cp:coreProperties>
</file>